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0" r:id="rId1"/>
    <p:sldMasterId id="2147483849" r:id="rId2"/>
  </p:sldMasterIdLst>
  <p:sldIdLst>
    <p:sldId id="303" r:id="rId3"/>
    <p:sldId id="286" r:id="rId4"/>
    <p:sldId id="291" r:id="rId5"/>
    <p:sldId id="304" r:id="rId6"/>
    <p:sldId id="293" r:id="rId7"/>
    <p:sldId id="294" r:id="rId8"/>
    <p:sldId id="295" r:id="rId9"/>
    <p:sldId id="296" r:id="rId10"/>
    <p:sldId id="297" r:id="rId11"/>
    <p:sldId id="298" r:id="rId12"/>
    <p:sldId id="284" r:id="rId13"/>
    <p:sldId id="328" r:id="rId14"/>
    <p:sldId id="329" r:id="rId15"/>
    <p:sldId id="331" r:id="rId16"/>
    <p:sldId id="332" r:id="rId17"/>
    <p:sldId id="334" r:id="rId18"/>
    <p:sldId id="335" r:id="rId19"/>
    <p:sldId id="338" r:id="rId20"/>
    <p:sldId id="354" r:id="rId21"/>
    <p:sldId id="358" r:id="rId22"/>
    <p:sldId id="359" r:id="rId23"/>
    <p:sldId id="310" r:id="rId24"/>
    <p:sldId id="425" r:id="rId25"/>
    <p:sldId id="363" r:id="rId26"/>
    <p:sldId id="394" r:id="rId27"/>
    <p:sldId id="401" r:id="rId28"/>
    <p:sldId id="408" r:id="rId29"/>
    <p:sldId id="410" r:id="rId30"/>
    <p:sldId id="413" r:id="rId31"/>
    <p:sldId id="417" r:id="rId32"/>
    <p:sldId id="418" r:id="rId33"/>
    <p:sldId id="416" r:id="rId34"/>
    <p:sldId id="415" r:id="rId35"/>
    <p:sldId id="414" r:id="rId36"/>
    <p:sldId id="422" r:id="rId3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48C13E1E-A876-4AFD-890E-E0D4ECF2254D}">
          <p14:sldIdLst>
            <p14:sldId id="303"/>
            <p14:sldId id="286"/>
            <p14:sldId id="291"/>
            <p14:sldId id="304"/>
            <p14:sldId id="293"/>
            <p14:sldId id="294"/>
            <p14:sldId id="295"/>
            <p14:sldId id="296"/>
            <p14:sldId id="297"/>
            <p14:sldId id="298"/>
            <p14:sldId id="284"/>
            <p14:sldId id="328"/>
            <p14:sldId id="329"/>
            <p14:sldId id="331"/>
            <p14:sldId id="332"/>
            <p14:sldId id="334"/>
            <p14:sldId id="335"/>
            <p14:sldId id="338"/>
            <p14:sldId id="354"/>
            <p14:sldId id="358"/>
            <p14:sldId id="359"/>
            <p14:sldId id="310"/>
            <p14:sldId id="425"/>
            <p14:sldId id="363"/>
            <p14:sldId id="394"/>
            <p14:sldId id="401"/>
            <p14:sldId id="408"/>
            <p14:sldId id="410"/>
            <p14:sldId id="413"/>
            <p14:sldId id="417"/>
            <p14:sldId id="418"/>
            <p14:sldId id="416"/>
            <p14:sldId id="415"/>
            <p14:sldId id="414"/>
            <p14:sldId id="422"/>
          </p14:sldIdLst>
        </p14:section>
        <p14:section name="Раздел без заголовка" id="{453B373A-1F38-44E9-95DD-FF47C4175D7F}">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41" autoAdjust="0"/>
    <p:restoredTop sz="94373" autoAdjust="0"/>
  </p:normalViewPr>
  <p:slideViewPr>
    <p:cSldViewPr snapToGrid="0">
      <p:cViewPr varScale="1">
        <p:scale>
          <a:sx n="108" d="100"/>
          <a:sy n="108" d="100"/>
        </p:scale>
        <p:origin x="120" y="-26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856619-07C0-4930-A853-3061681980FB}"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ru-RU"/>
        </a:p>
      </dgm:t>
    </dgm:pt>
    <dgm:pt modelId="{826DF7D7-0B2B-494D-A37C-750E69E8B61E}">
      <dgm:prSet/>
      <dgm:spPr/>
      <dgm:t>
        <a:bodyPr/>
        <a:lstStyle/>
        <a:p>
          <a:pPr rtl="0"/>
          <a:r>
            <a:rPr lang="ru-RU" dirty="0"/>
            <a:t>Согласно Российскому законодательству, коррупция (латинский термин </a:t>
          </a:r>
          <a:r>
            <a:rPr lang="ru-RU" i="1" dirty="0"/>
            <a:t>сorruption</a:t>
          </a:r>
          <a:r>
            <a:rPr lang="ru-RU" dirty="0"/>
            <a:t> происходит от греческого слова, означавшего «грязь») - это</a:t>
          </a:r>
        </a:p>
      </dgm:t>
    </dgm:pt>
    <dgm:pt modelId="{2F762831-3E54-488C-A573-38097ED895FB}" type="parTrans" cxnId="{C30EA772-80E3-462A-BBFB-5AE6A05EB5C8}">
      <dgm:prSet/>
      <dgm:spPr/>
      <dgm:t>
        <a:bodyPr/>
        <a:lstStyle/>
        <a:p>
          <a:endParaRPr lang="ru-RU"/>
        </a:p>
      </dgm:t>
    </dgm:pt>
    <dgm:pt modelId="{755F8334-47D2-4C0F-95E8-89352973CC97}" type="sibTrans" cxnId="{C30EA772-80E3-462A-BBFB-5AE6A05EB5C8}">
      <dgm:prSet/>
      <dgm:spPr/>
      <dgm:t>
        <a:bodyPr/>
        <a:lstStyle/>
        <a:p>
          <a:endParaRPr lang="ru-RU"/>
        </a:p>
      </dgm:t>
    </dgm:pt>
    <dgm:pt modelId="{50421C0F-C9D3-46F8-AE78-90927EC5E7C5}">
      <dgm:prSet/>
      <dgm:spPr/>
      <dgm:t>
        <a:bodyPr/>
        <a:lstStyle/>
        <a:p>
          <a:pPr rtl="0"/>
          <a:r>
            <a:rPr lang="ru-RU"/>
            <a:t>дача и получение взятки; </a:t>
          </a:r>
        </a:p>
      </dgm:t>
    </dgm:pt>
    <dgm:pt modelId="{E8869FD9-1D57-4131-9B05-149949C7A6B1}" type="parTrans" cxnId="{532E16BB-5056-43CF-B43A-B3EA5AACE022}">
      <dgm:prSet/>
      <dgm:spPr/>
      <dgm:t>
        <a:bodyPr/>
        <a:lstStyle/>
        <a:p>
          <a:endParaRPr lang="ru-RU"/>
        </a:p>
      </dgm:t>
    </dgm:pt>
    <dgm:pt modelId="{C8064787-5EE5-4CE7-ACB8-558CCE8275D5}" type="sibTrans" cxnId="{532E16BB-5056-43CF-B43A-B3EA5AACE022}">
      <dgm:prSet/>
      <dgm:spPr/>
      <dgm:t>
        <a:bodyPr/>
        <a:lstStyle/>
        <a:p>
          <a:endParaRPr lang="ru-RU"/>
        </a:p>
      </dgm:t>
    </dgm:pt>
    <dgm:pt modelId="{493C5F09-3B7C-4B6B-A8A4-59727922B434}">
      <dgm:prSet/>
      <dgm:spPr/>
      <dgm:t>
        <a:bodyPr/>
        <a:lstStyle/>
        <a:p>
          <a:pPr rtl="0"/>
          <a:r>
            <a:rPr lang="ru-RU"/>
            <a:t>злоупотребление служебным положением; </a:t>
          </a:r>
        </a:p>
      </dgm:t>
    </dgm:pt>
    <dgm:pt modelId="{600984DE-A243-4339-AE46-C284635A1EB7}" type="parTrans" cxnId="{DA1BA928-6E65-4E82-A9B7-60D431C9DD7A}">
      <dgm:prSet/>
      <dgm:spPr/>
      <dgm:t>
        <a:bodyPr/>
        <a:lstStyle/>
        <a:p>
          <a:endParaRPr lang="ru-RU"/>
        </a:p>
      </dgm:t>
    </dgm:pt>
    <dgm:pt modelId="{E5E94E2F-C33C-40BB-99CB-5DC1FEEE0496}" type="sibTrans" cxnId="{DA1BA928-6E65-4E82-A9B7-60D431C9DD7A}">
      <dgm:prSet/>
      <dgm:spPr/>
      <dgm:t>
        <a:bodyPr/>
        <a:lstStyle/>
        <a:p>
          <a:endParaRPr lang="ru-RU"/>
        </a:p>
      </dgm:t>
    </dgm:pt>
    <dgm:pt modelId="{E5D8A425-0786-45B9-B0C5-A10BBD52A198}">
      <dgm:prSet/>
      <dgm:spPr/>
      <dgm:t>
        <a:bodyPr/>
        <a:lstStyle/>
        <a:p>
          <a:pPr rtl="0"/>
          <a:r>
            <a:rPr lang="ru-RU" dirty="0"/>
            <a:t>злоупотребление полномочиями; </a:t>
          </a:r>
        </a:p>
      </dgm:t>
    </dgm:pt>
    <dgm:pt modelId="{45B1FC35-A2A1-4412-91A9-66A1C8335E19}" type="parTrans" cxnId="{99793656-92CB-48AF-B665-2338F39D1F83}">
      <dgm:prSet/>
      <dgm:spPr/>
      <dgm:t>
        <a:bodyPr/>
        <a:lstStyle/>
        <a:p>
          <a:endParaRPr lang="ru-RU"/>
        </a:p>
      </dgm:t>
    </dgm:pt>
    <dgm:pt modelId="{3C9D27B1-A51C-4777-BF18-FDE3247E0616}" type="sibTrans" cxnId="{99793656-92CB-48AF-B665-2338F39D1F83}">
      <dgm:prSet/>
      <dgm:spPr/>
      <dgm:t>
        <a:bodyPr/>
        <a:lstStyle/>
        <a:p>
          <a:endParaRPr lang="ru-RU"/>
        </a:p>
      </dgm:t>
    </dgm:pt>
    <dgm:pt modelId="{9C846F41-D974-4494-8BA3-DBC889CB16EF}">
      <dgm:prSet/>
      <dgm:spPr/>
      <dgm:t>
        <a:bodyPr/>
        <a:lstStyle/>
        <a:p>
          <a:pPr rtl="0"/>
          <a:r>
            <a:rPr lang="ru-RU"/>
            <a:t>коммерческий подкуп; </a:t>
          </a:r>
        </a:p>
      </dgm:t>
    </dgm:pt>
    <dgm:pt modelId="{681338C9-B3C5-4E4D-A4C0-2B88A7FC884F}" type="parTrans" cxnId="{1152AB68-3C15-4192-814A-2EA37CF940F2}">
      <dgm:prSet/>
      <dgm:spPr/>
      <dgm:t>
        <a:bodyPr/>
        <a:lstStyle/>
        <a:p>
          <a:endParaRPr lang="ru-RU"/>
        </a:p>
      </dgm:t>
    </dgm:pt>
    <dgm:pt modelId="{B96CBC75-123D-4375-A8AD-8578B88B2ADD}" type="sibTrans" cxnId="{1152AB68-3C15-4192-814A-2EA37CF940F2}">
      <dgm:prSet/>
      <dgm:spPr/>
      <dgm:t>
        <a:bodyPr/>
        <a:lstStyle/>
        <a:p>
          <a:endParaRPr lang="ru-RU"/>
        </a:p>
      </dgm:t>
    </dgm:pt>
    <dgm:pt modelId="{F46EE18B-6ABE-4C70-8AEC-35C65DC952A2}">
      <dgm:prSet/>
      <dgm:spPr/>
      <dgm:t>
        <a:bodyPr/>
        <a:lstStyle/>
        <a:p>
          <a:pPr rtl="0"/>
          <a:r>
            <a:rPr lang="ru-RU"/>
            <a:t>иное незаконное использование физическим лицом своего должностного положения вопреки законным интересам общества и государства</a:t>
          </a:r>
        </a:p>
      </dgm:t>
    </dgm:pt>
    <dgm:pt modelId="{7494DE41-E7B0-4F7C-975C-2A36568CF662}" type="parTrans" cxnId="{B4BC34DF-BB36-4B23-AD45-6D30669284EE}">
      <dgm:prSet/>
      <dgm:spPr/>
      <dgm:t>
        <a:bodyPr/>
        <a:lstStyle/>
        <a:p>
          <a:endParaRPr lang="ru-RU"/>
        </a:p>
      </dgm:t>
    </dgm:pt>
    <dgm:pt modelId="{41F64D56-846F-49FA-96A1-78AF554A34FD}" type="sibTrans" cxnId="{B4BC34DF-BB36-4B23-AD45-6D30669284EE}">
      <dgm:prSet/>
      <dgm:spPr/>
      <dgm:t>
        <a:bodyPr/>
        <a:lstStyle/>
        <a:p>
          <a:endParaRPr lang="ru-RU"/>
        </a:p>
      </dgm:t>
    </dgm:pt>
    <dgm:pt modelId="{8B77AD49-C9F0-4655-8B03-EE1B2EE270D6}" type="pres">
      <dgm:prSet presAssocID="{8E856619-07C0-4930-A853-3061681980FB}" presName="Name0" presStyleCnt="0">
        <dgm:presLayoutVars>
          <dgm:dir/>
          <dgm:animLvl val="lvl"/>
          <dgm:resizeHandles val="exact"/>
        </dgm:presLayoutVars>
      </dgm:prSet>
      <dgm:spPr/>
    </dgm:pt>
    <dgm:pt modelId="{DE42F4CD-9302-4339-96CD-DA706066B4B2}" type="pres">
      <dgm:prSet presAssocID="{826DF7D7-0B2B-494D-A37C-750E69E8B61E}" presName="linNode" presStyleCnt="0"/>
      <dgm:spPr/>
    </dgm:pt>
    <dgm:pt modelId="{E19170D4-5BF8-4275-8269-6C536DA02536}" type="pres">
      <dgm:prSet presAssocID="{826DF7D7-0B2B-494D-A37C-750E69E8B61E}" presName="parentText" presStyleLbl="node1" presStyleIdx="0" presStyleCnt="1">
        <dgm:presLayoutVars>
          <dgm:chMax val="1"/>
          <dgm:bulletEnabled val="1"/>
        </dgm:presLayoutVars>
      </dgm:prSet>
      <dgm:spPr/>
    </dgm:pt>
    <dgm:pt modelId="{ECBB7C32-8118-47DB-805A-5C24753303A4}" type="pres">
      <dgm:prSet presAssocID="{826DF7D7-0B2B-494D-A37C-750E69E8B61E}" presName="descendantText" presStyleLbl="alignAccFollowNode1" presStyleIdx="0" presStyleCnt="1">
        <dgm:presLayoutVars>
          <dgm:bulletEnabled val="1"/>
        </dgm:presLayoutVars>
      </dgm:prSet>
      <dgm:spPr/>
    </dgm:pt>
  </dgm:ptLst>
  <dgm:cxnLst>
    <dgm:cxn modelId="{1628F014-7F3B-47FA-A639-3FF022D06912}" type="presOf" srcId="{8E856619-07C0-4930-A853-3061681980FB}" destId="{8B77AD49-C9F0-4655-8B03-EE1B2EE270D6}" srcOrd="0" destOrd="0" presId="urn:microsoft.com/office/officeart/2005/8/layout/vList5"/>
    <dgm:cxn modelId="{DA1BA928-6E65-4E82-A9B7-60D431C9DD7A}" srcId="{826DF7D7-0B2B-494D-A37C-750E69E8B61E}" destId="{493C5F09-3B7C-4B6B-A8A4-59727922B434}" srcOrd="1" destOrd="0" parTransId="{600984DE-A243-4339-AE46-C284635A1EB7}" sibTransId="{E5E94E2F-C33C-40BB-99CB-5DC1FEEE0496}"/>
    <dgm:cxn modelId="{1D5D165E-6B5D-4E2C-ACC2-6E4D212A16B5}" type="presOf" srcId="{50421C0F-C9D3-46F8-AE78-90927EC5E7C5}" destId="{ECBB7C32-8118-47DB-805A-5C24753303A4}" srcOrd="0" destOrd="0" presId="urn:microsoft.com/office/officeart/2005/8/layout/vList5"/>
    <dgm:cxn modelId="{CCA5A164-CCC1-40D9-8373-7B60336C2F98}" type="presOf" srcId="{F46EE18B-6ABE-4C70-8AEC-35C65DC952A2}" destId="{ECBB7C32-8118-47DB-805A-5C24753303A4}" srcOrd="0" destOrd="4" presId="urn:microsoft.com/office/officeart/2005/8/layout/vList5"/>
    <dgm:cxn modelId="{1152AB68-3C15-4192-814A-2EA37CF940F2}" srcId="{826DF7D7-0B2B-494D-A37C-750E69E8B61E}" destId="{9C846F41-D974-4494-8BA3-DBC889CB16EF}" srcOrd="3" destOrd="0" parTransId="{681338C9-B3C5-4E4D-A4C0-2B88A7FC884F}" sibTransId="{B96CBC75-123D-4375-A8AD-8578B88B2ADD}"/>
    <dgm:cxn modelId="{DDA6DA4B-614D-447D-967A-994DE7DEDD83}" type="presOf" srcId="{493C5F09-3B7C-4B6B-A8A4-59727922B434}" destId="{ECBB7C32-8118-47DB-805A-5C24753303A4}" srcOrd="0" destOrd="1" presId="urn:microsoft.com/office/officeart/2005/8/layout/vList5"/>
    <dgm:cxn modelId="{1FDC666D-292D-41D9-9AD1-FC3B865C1B9E}" type="presOf" srcId="{E5D8A425-0786-45B9-B0C5-A10BBD52A198}" destId="{ECBB7C32-8118-47DB-805A-5C24753303A4}" srcOrd="0" destOrd="2" presId="urn:microsoft.com/office/officeart/2005/8/layout/vList5"/>
    <dgm:cxn modelId="{C30EA772-80E3-462A-BBFB-5AE6A05EB5C8}" srcId="{8E856619-07C0-4930-A853-3061681980FB}" destId="{826DF7D7-0B2B-494D-A37C-750E69E8B61E}" srcOrd="0" destOrd="0" parTransId="{2F762831-3E54-488C-A573-38097ED895FB}" sibTransId="{755F8334-47D2-4C0F-95E8-89352973CC97}"/>
    <dgm:cxn modelId="{99793656-92CB-48AF-B665-2338F39D1F83}" srcId="{826DF7D7-0B2B-494D-A37C-750E69E8B61E}" destId="{E5D8A425-0786-45B9-B0C5-A10BBD52A198}" srcOrd="2" destOrd="0" parTransId="{45B1FC35-A2A1-4412-91A9-66A1C8335E19}" sibTransId="{3C9D27B1-A51C-4777-BF18-FDE3247E0616}"/>
    <dgm:cxn modelId="{532E16BB-5056-43CF-B43A-B3EA5AACE022}" srcId="{826DF7D7-0B2B-494D-A37C-750E69E8B61E}" destId="{50421C0F-C9D3-46F8-AE78-90927EC5E7C5}" srcOrd="0" destOrd="0" parTransId="{E8869FD9-1D57-4131-9B05-149949C7A6B1}" sibTransId="{C8064787-5EE5-4CE7-ACB8-558CCE8275D5}"/>
    <dgm:cxn modelId="{38B359C9-5CD4-4BFB-B696-FEA2E61CC8C6}" type="presOf" srcId="{826DF7D7-0B2B-494D-A37C-750E69E8B61E}" destId="{E19170D4-5BF8-4275-8269-6C536DA02536}" srcOrd="0" destOrd="0" presId="urn:microsoft.com/office/officeart/2005/8/layout/vList5"/>
    <dgm:cxn modelId="{B130FFDA-5EFA-4FB8-A849-170444DE1694}" type="presOf" srcId="{9C846F41-D974-4494-8BA3-DBC889CB16EF}" destId="{ECBB7C32-8118-47DB-805A-5C24753303A4}" srcOrd="0" destOrd="3" presId="urn:microsoft.com/office/officeart/2005/8/layout/vList5"/>
    <dgm:cxn modelId="{B4BC34DF-BB36-4B23-AD45-6D30669284EE}" srcId="{826DF7D7-0B2B-494D-A37C-750E69E8B61E}" destId="{F46EE18B-6ABE-4C70-8AEC-35C65DC952A2}" srcOrd="4" destOrd="0" parTransId="{7494DE41-E7B0-4F7C-975C-2A36568CF662}" sibTransId="{41F64D56-846F-49FA-96A1-78AF554A34FD}"/>
    <dgm:cxn modelId="{F3211FEA-3E6F-4146-892E-B45A9CD6909E}" type="presParOf" srcId="{8B77AD49-C9F0-4655-8B03-EE1B2EE270D6}" destId="{DE42F4CD-9302-4339-96CD-DA706066B4B2}" srcOrd="0" destOrd="0" presId="urn:microsoft.com/office/officeart/2005/8/layout/vList5"/>
    <dgm:cxn modelId="{F20A716E-70B1-40F4-A608-4E4464F8976E}" type="presParOf" srcId="{DE42F4CD-9302-4339-96CD-DA706066B4B2}" destId="{E19170D4-5BF8-4275-8269-6C536DA02536}" srcOrd="0" destOrd="0" presId="urn:microsoft.com/office/officeart/2005/8/layout/vList5"/>
    <dgm:cxn modelId="{6B5C11E4-9338-45D6-B573-7A8362EAF8B2}" type="presParOf" srcId="{DE42F4CD-9302-4339-96CD-DA706066B4B2}" destId="{ECBB7C32-8118-47DB-805A-5C24753303A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B7C32-8118-47DB-805A-5C24753303A4}">
      <dsp:nvSpPr>
        <dsp:cNvPr id="0" name=""/>
        <dsp:cNvSpPr/>
      </dsp:nvSpPr>
      <dsp:spPr>
        <a:xfrm rot="5400000">
          <a:off x="5072740" y="-1151325"/>
          <a:ext cx="3171229" cy="626668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ru-RU" sz="2200" kern="1200"/>
            <a:t>дача и получение взятки; </a:t>
          </a:r>
        </a:p>
        <a:p>
          <a:pPr marL="228600" lvl="1" indent="-228600" algn="l" defTabSz="977900" rtl="0">
            <a:lnSpc>
              <a:spcPct val="90000"/>
            </a:lnSpc>
            <a:spcBef>
              <a:spcPct val="0"/>
            </a:spcBef>
            <a:spcAft>
              <a:spcPct val="15000"/>
            </a:spcAft>
            <a:buChar char="•"/>
          </a:pPr>
          <a:r>
            <a:rPr lang="ru-RU" sz="2200" kern="1200"/>
            <a:t>злоупотребление служебным положением; </a:t>
          </a:r>
        </a:p>
        <a:p>
          <a:pPr marL="228600" lvl="1" indent="-228600" algn="l" defTabSz="977900" rtl="0">
            <a:lnSpc>
              <a:spcPct val="90000"/>
            </a:lnSpc>
            <a:spcBef>
              <a:spcPct val="0"/>
            </a:spcBef>
            <a:spcAft>
              <a:spcPct val="15000"/>
            </a:spcAft>
            <a:buChar char="•"/>
          </a:pPr>
          <a:r>
            <a:rPr lang="ru-RU" sz="2200" kern="1200" dirty="0"/>
            <a:t>злоупотребление полномочиями; </a:t>
          </a:r>
        </a:p>
        <a:p>
          <a:pPr marL="228600" lvl="1" indent="-228600" algn="l" defTabSz="977900" rtl="0">
            <a:lnSpc>
              <a:spcPct val="90000"/>
            </a:lnSpc>
            <a:spcBef>
              <a:spcPct val="0"/>
            </a:spcBef>
            <a:spcAft>
              <a:spcPct val="15000"/>
            </a:spcAft>
            <a:buChar char="•"/>
          </a:pPr>
          <a:r>
            <a:rPr lang="ru-RU" sz="2200" kern="1200"/>
            <a:t>коммерческий подкуп; </a:t>
          </a:r>
        </a:p>
        <a:p>
          <a:pPr marL="228600" lvl="1" indent="-228600" algn="l" defTabSz="977900" rtl="0">
            <a:lnSpc>
              <a:spcPct val="90000"/>
            </a:lnSpc>
            <a:spcBef>
              <a:spcPct val="0"/>
            </a:spcBef>
            <a:spcAft>
              <a:spcPct val="15000"/>
            </a:spcAft>
            <a:buChar char="•"/>
          </a:pPr>
          <a:r>
            <a:rPr lang="ru-RU" sz="2200" kern="1200"/>
            <a:t>иное незаконное использование физическим лицом своего должностного положения вопреки законным интересам общества и государства</a:t>
          </a:r>
        </a:p>
      </dsp:txBody>
      <dsp:txXfrm rot="-5400000">
        <a:off x="3525012" y="551210"/>
        <a:ext cx="6111880" cy="2861615"/>
      </dsp:txXfrm>
    </dsp:sp>
    <dsp:sp modelId="{E19170D4-5BF8-4275-8269-6C536DA02536}">
      <dsp:nvSpPr>
        <dsp:cNvPr id="0" name=""/>
        <dsp:cNvSpPr/>
      </dsp:nvSpPr>
      <dsp:spPr>
        <a:xfrm>
          <a:off x="0" y="0"/>
          <a:ext cx="3525011" cy="39640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rtl="0">
            <a:lnSpc>
              <a:spcPct val="90000"/>
            </a:lnSpc>
            <a:spcBef>
              <a:spcPct val="0"/>
            </a:spcBef>
            <a:spcAft>
              <a:spcPct val="35000"/>
            </a:spcAft>
            <a:buNone/>
          </a:pPr>
          <a:r>
            <a:rPr lang="ru-RU" sz="2500" kern="1200" dirty="0"/>
            <a:t>Согласно Российскому законодательству, коррупция (латинский термин </a:t>
          </a:r>
          <a:r>
            <a:rPr lang="ru-RU" sz="2500" i="1" kern="1200" dirty="0"/>
            <a:t>сorruption</a:t>
          </a:r>
          <a:r>
            <a:rPr lang="ru-RU" sz="2500" kern="1200" dirty="0"/>
            <a:t> происходит от греческого слова, означавшего «грязь») - это</a:t>
          </a:r>
        </a:p>
      </dsp:txBody>
      <dsp:txXfrm>
        <a:off x="172077" y="172077"/>
        <a:ext cx="3180857" cy="361988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lstStyle>
            <a:lvl1pPr>
              <a:lnSpc>
                <a:spcPct val="100000"/>
              </a:lnSpc>
              <a:defRPr sz="8000"/>
            </a:lvl1pPr>
          </a:lstStyle>
          <a:p>
            <a:r>
              <a:rPr lang="ru-RU"/>
              <a:t>Образец заголовка</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a:extLst>
              <a:ext uri="{FF2B5EF4-FFF2-40B4-BE49-F238E27FC236}">
                <a16:creationId xmlns:a16="http://schemas.microsoft.com/office/drawing/2014/main" id="{A9D3E337-102A-4484-9854-B0E70543B7D4}"/>
              </a:ext>
            </a:extLst>
          </p:cNvPr>
          <p:cNvSpPr>
            <a:spLocks noGrp="1"/>
          </p:cNvSpPr>
          <p:nvPr>
            <p:ph type="dt" sz="half" idx="10"/>
          </p:nvPr>
        </p:nvSpPr>
        <p:spPr/>
        <p:txBody>
          <a:bodyPr/>
          <a:lstStyle>
            <a:lvl1pPr>
              <a:defRPr/>
            </a:lvl1pPr>
          </a:lstStyle>
          <a:p>
            <a:pPr>
              <a:defRPr/>
            </a:pPr>
            <a:fld id="{6F060E0B-C791-4696-BD65-D0F8D7112C74}" type="datetimeFigureOut">
              <a:rPr lang="ru-RU"/>
              <a:pPr>
                <a:defRPr/>
              </a:pPr>
              <a:t>04.08.2021</a:t>
            </a:fld>
            <a:endParaRPr lang="ru-RU"/>
          </a:p>
        </p:txBody>
      </p:sp>
      <p:sp>
        <p:nvSpPr>
          <p:cNvPr id="5" name="Footer Placeholder 4">
            <a:extLst>
              <a:ext uri="{FF2B5EF4-FFF2-40B4-BE49-F238E27FC236}">
                <a16:creationId xmlns:a16="http://schemas.microsoft.com/office/drawing/2014/main" id="{36B923B4-C8CC-4284-9BF1-A96D6F935CDD}"/>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EC37653B-4B5E-4177-ADAB-AA2060B5D63C}"/>
              </a:ext>
            </a:extLst>
          </p:cNvPr>
          <p:cNvSpPr>
            <a:spLocks noGrp="1"/>
          </p:cNvSpPr>
          <p:nvPr>
            <p:ph type="sldNum" sz="quarter" idx="12"/>
          </p:nvPr>
        </p:nvSpPr>
        <p:spPr/>
        <p:txBody>
          <a:bodyPr/>
          <a:lstStyle>
            <a:lvl1pPr>
              <a:defRPr/>
            </a:lvl1pPr>
          </a:lstStyle>
          <a:p>
            <a:pPr>
              <a:defRPr/>
            </a:pPr>
            <a:fld id="{A1A1DE81-E210-4AF1-825E-77930CA9A5D7}" type="slidenum">
              <a:rPr lang="ru-RU" altLang="ru-RU"/>
              <a:pPr>
                <a:defRPr/>
              </a:pPr>
              <a:t>‹#›</a:t>
            </a:fld>
            <a:endParaRPr lang="ru-RU" altLang="ru-RU"/>
          </a:p>
        </p:txBody>
      </p:sp>
    </p:spTree>
    <p:extLst>
      <p:ext uri="{BB962C8B-B14F-4D97-AF65-F5344CB8AC3E}">
        <p14:creationId xmlns:p14="http://schemas.microsoft.com/office/powerpoint/2010/main" val="2644562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a:extLst>
              <a:ext uri="{FF2B5EF4-FFF2-40B4-BE49-F238E27FC236}">
                <a16:creationId xmlns:a16="http://schemas.microsoft.com/office/drawing/2014/main" id="{A14C2805-9C34-463C-B36B-A3413C80EF5B}"/>
              </a:ext>
            </a:extLst>
          </p:cNvPr>
          <p:cNvSpPr>
            <a:spLocks noGrp="1"/>
          </p:cNvSpPr>
          <p:nvPr>
            <p:ph type="dt" sz="half" idx="10"/>
          </p:nvPr>
        </p:nvSpPr>
        <p:spPr/>
        <p:txBody>
          <a:bodyPr/>
          <a:lstStyle>
            <a:lvl1pPr>
              <a:defRPr/>
            </a:lvl1pPr>
          </a:lstStyle>
          <a:p>
            <a:pPr>
              <a:defRPr/>
            </a:pPr>
            <a:fld id="{E0CED89F-4B56-4B38-BE4C-E6330BE6D24B}" type="datetimeFigureOut">
              <a:rPr lang="ru-RU"/>
              <a:pPr>
                <a:defRPr/>
              </a:pPr>
              <a:t>04.08.2021</a:t>
            </a:fld>
            <a:endParaRPr lang="ru-RU"/>
          </a:p>
        </p:txBody>
      </p:sp>
      <p:sp>
        <p:nvSpPr>
          <p:cNvPr id="5" name="Footer Placeholder 4">
            <a:extLst>
              <a:ext uri="{FF2B5EF4-FFF2-40B4-BE49-F238E27FC236}">
                <a16:creationId xmlns:a16="http://schemas.microsoft.com/office/drawing/2014/main" id="{62AD94FC-8873-476C-A365-127A3F798D6A}"/>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97688D1E-0D4A-48ED-9814-A50BEE5FCD5D}"/>
              </a:ext>
            </a:extLst>
          </p:cNvPr>
          <p:cNvSpPr>
            <a:spLocks noGrp="1"/>
          </p:cNvSpPr>
          <p:nvPr>
            <p:ph type="sldNum" sz="quarter" idx="12"/>
          </p:nvPr>
        </p:nvSpPr>
        <p:spPr/>
        <p:txBody>
          <a:bodyPr/>
          <a:lstStyle>
            <a:lvl1pPr>
              <a:defRPr/>
            </a:lvl1pPr>
          </a:lstStyle>
          <a:p>
            <a:pPr>
              <a:defRPr/>
            </a:pPr>
            <a:fld id="{208E032F-AEB9-4B1B-A609-53BAD22B4BE9}" type="slidenum">
              <a:rPr lang="ru-RU" altLang="ru-RU"/>
              <a:pPr>
                <a:defRPr/>
              </a:pPr>
              <a:t>‹#›</a:t>
            </a:fld>
            <a:endParaRPr lang="ru-RU" altLang="ru-RU"/>
          </a:p>
        </p:txBody>
      </p:sp>
    </p:spTree>
    <p:extLst>
      <p:ext uri="{BB962C8B-B14F-4D97-AF65-F5344CB8AC3E}">
        <p14:creationId xmlns:p14="http://schemas.microsoft.com/office/powerpoint/2010/main" val="460816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a:extLst>
              <a:ext uri="{FF2B5EF4-FFF2-40B4-BE49-F238E27FC236}">
                <a16:creationId xmlns:a16="http://schemas.microsoft.com/office/drawing/2014/main" id="{CB8CB343-2E60-4B5B-B1DB-B0E4E308EDBB}"/>
              </a:ext>
            </a:extLst>
          </p:cNvPr>
          <p:cNvSpPr>
            <a:spLocks noGrp="1"/>
          </p:cNvSpPr>
          <p:nvPr>
            <p:ph type="dt" sz="half" idx="10"/>
          </p:nvPr>
        </p:nvSpPr>
        <p:spPr/>
        <p:txBody>
          <a:bodyPr/>
          <a:lstStyle>
            <a:lvl1pPr>
              <a:defRPr/>
            </a:lvl1pPr>
          </a:lstStyle>
          <a:p>
            <a:pPr>
              <a:defRPr/>
            </a:pPr>
            <a:fld id="{FE7E19AF-D7C1-410E-A772-BF514CC18CE3}" type="datetimeFigureOut">
              <a:rPr lang="ru-RU"/>
              <a:pPr>
                <a:defRPr/>
              </a:pPr>
              <a:t>04.08.2021</a:t>
            </a:fld>
            <a:endParaRPr lang="ru-RU"/>
          </a:p>
        </p:txBody>
      </p:sp>
      <p:sp>
        <p:nvSpPr>
          <p:cNvPr id="5" name="Footer Placeholder 4">
            <a:extLst>
              <a:ext uri="{FF2B5EF4-FFF2-40B4-BE49-F238E27FC236}">
                <a16:creationId xmlns:a16="http://schemas.microsoft.com/office/drawing/2014/main" id="{7BCD4DD2-B71E-4FAA-BFF6-B110721CD5C4}"/>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76472A28-B4CB-4703-897F-9E0965B2C8BC}"/>
              </a:ext>
            </a:extLst>
          </p:cNvPr>
          <p:cNvSpPr>
            <a:spLocks noGrp="1"/>
          </p:cNvSpPr>
          <p:nvPr>
            <p:ph type="sldNum" sz="quarter" idx="12"/>
          </p:nvPr>
        </p:nvSpPr>
        <p:spPr/>
        <p:txBody>
          <a:bodyPr/>
          <a:lstStyle>
            <a:lvl1pPr>
              <a:defRPr/>
            </a:lvl1pPr>
          </a:lstStyle>
          <a:p>
            <a:pPr>
              <a:defRPr/>
            </a:pPr>
            <a:fld id="{E9AC15F2-611C-46AF-8077-F82E7DC26DE8}" type="slidenum">
              <a:rPr lang="ru-RU" altLang="ru-RU"/>
              <a:pPr>
                <a:defRPr/>
              </a:pPr>
              <a:t>‹#›</a:t>
            </a:fld>
            <a:endParaRPr lang="ru-RU" altLang="ru-RU"/>
          </a:p>
        </p:txBody>
      </p:sp>
    </p:spTree>
    <p:extLst>
      <p:ext uri="{BB962C8B-B14F-4D97-AF65-F5344CB8AC3E}">
        <p14:creationId xmlns:p14="http://schemas.microsoft.com/office/powerpoint/2010/main" val="4245989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E48AFF2-A728-4359-9B08-167BDE15A3A8}" type="datetimeFigureOut">
              <a:rPr lang="ru-RU" smtClean="0"/>
              <a:pPr/>
              <a:t>04.08.2021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CADDA87-4756-4250-9D50-C2078A3B51F4}" type="slidenum">
              <a:rPr lang="ru-RU" smtClean="0"/>
              <a:pPr/>
              <a:t>‹#›</a:t>
            </a:fld>
            <a:endParaRPr lang="ru-RU"/>
          </a:p>
        </p:txBody>
      </p:sp>
    </p:spTree>
    <p:extLst>
      <p:ext uri="{BB962C8B-B14F-4D97-AF65-F5344CB8AC3E}">
        <p14:creationId xmlns:p14="http://schemas.microsoft.com/office/powerpoint/2010/main" val="3901268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E48AFF2-A728-4359-9B08-167BDE15A3A8}" type="datetimeFigureOut">
              <a:rPr lang="ru-RU" smtClean="0"/>
              <a:pPr/>
              <a:t>04.08.2021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CADDA87-4756-4250-9D50-C2078A3B51F4}" type="slidenum">
              <a:rPr lang="ru-RU" smtClean="0"/>
              <a:pPr/>
              <a:t>‹#›</a:t>
            </a:fld>
            <a:endParaRPr lang="ru-RU"/>
          </a:p>
        </p:txBody>
      </p:sp>
    </p:spTree>
    <p:extLst>
      <p:ext uri="{BB962C8B-B14F-4D97-AF65-F5344CB8AC3E}">
        <p14:creationId xmlns:p14="http://schemas.microsoft.com/office/powerpoint/2010/main" val="128261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E48AFF2-A728-4359-9B08-167BDE15A3A8}" type="datetimeFigureOut">
              <a:rPr lang="ru-RU" smtClean="0"/>
              <a:pPr/>
              <a:t>04.08.2021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CADDA87-4756-4250-9D50-C2078A3B51F4}" type="slidenum">
              <a:rPr lang="ru-RU" smtClean="0"/>
              <a:pPr/>
              <a:t>‹#›</a:t>
            </a:fld>
            <a:endParaRPr lang="ru-RU"/>
          </a:p>
        </p:txBody>
      </p:sp>
    </p:spTree>
    <p:extLst>
      <p:ext uri="{BB962C8B-B14F-4D97-AF65-F5344CB8AC3E}">
        <p14:creationId xmlns:p14="http://schemas.microsoft.com/office/powerpoint/2010/main" val="1061706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E48AFF2-A728-4359-9B08-167BDE15A3A8}" type="datetimeFigureOut">
              <a:rPr lang="ru-RU" smtClean="0"/>
              <a:pPr/>
              <a:t>04.08.2021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CADDA87-4756-4250-9D50-C2078A3B51F4}" type="slidenum">
              <a:rPr lang="ru-RU" smtClean="0"/>
              <a:pPr/>
              <a:t>‹#›</a:t>
            </a:fld>
            <a:endParaRPr lang="ru-RU"/>
          </a:p>
        </p:txBody>
      </p:sp>
    </p:spTree>
    <p:extLst>
      <p:ext uri="{BB962C8B-B14F-4D97-AF65-F5344CB8AC3E}">
        <p14:creationId xmlns:p14="http://schemas.microsoft.com/office/powerpoint/2010/main" val="147909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E48AFF2-A728-4359-9B08-167BDE15A3A8}" type="datetimeFigureOut">
              <a:rPr lang="ru-RU" smtClean="0"/>
              <a:pPr/>
              <a:t>04.08.2021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CADDA87-4756-4250-9D50-C2078A3B51F4}" type="slidenum">
              <a:rPr lang="ru-RU" smtClean="0"/>
              <a:pPr/>
              <a:t>‹#›</a:t>
            </a:fld>
            <a:endParaRPr lang="ru-RU"/>
          </a:p>
        </p:txBody>
      </p:sp>
    </p:spTree>
    <p:extLst>
      <p:ext uri="{BB962C8B-B14F-4D97-AF65-F5344CB8AC3E}">
        <p14:creationId xmlns:p14="http://schemas.microsoft.com/office/powerpoint/2010/main" val="3792205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E48AFF2-A728-4359-9B08-167BDE15A3A8}" type="datetimeFigureOut">
              <a:rPr lang="ru-RU" smtClean="0"/>
              <a:pPr/>
              <a:t>04.08.2021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CADDA87-4756-4250-9D50-C2078A3B51F4}" type="slidenum">
              <a:rPr lang="ru-RU" smtClean="0"/>
              <a:pPr/>
              <a:t>‹#›</a:t>
            </a:fld>
            <a:endParaRPr lang="ru-RU"/>
          </a:p>
        </p:txBody>
      </p:sp>
    </p:spTree>
    <p:extLst>
      <p:ext uri="{BB962C8B-B14F-4D97-AF65-F5344CB8AC3E}">
        <p14:creationId xmlns:p14="http://schemas.microsoft.com/office/powerpoint/2010/main" val="2352999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48AFF2-A728-4359-9B08-167BDE15A3A8}" type="datetimeFigureOut">
              <a:rPr lang="ru-RU" smtClean="0"/>
              <a:pPr/>
              <a:t>04.08.2021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CADDA87-4756-4250-9D50-C2078A3B51F4}" type="slidenum">
              <a:rPr lang="ru-RU" smtClean="0"/>
              <a:pPr/>
              <a:t>‹#›</a:t>
            </a:fld>
            <a:endParaRPr lang="ru-RU"/>
          </a:p>
        </p:txBody>
      </p:sp>
    </p:spTree>
    <p:extLst>
      <p:ext uri="{BB962C8B-B14F-4D97-AF65-F5344CB8AC3E}">
        <p14:creationId xmlns:p14="http://schemas.microsoft.com/office/powerpoint/2010/main" val="4142302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E48AFF2-A728-4359-9B08-167BDE15A3A8}" type="datetimeFigureOut">
              <a:rPr lang="ru-RU" smtClean="0"/>
              <a:pPr/>
              <a:t>04.08.2021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CADDA87-4756-4250-9D50-C2078A3B51F4}" type="slidenum">
              <a:rPr lang="ru-RU" smtClean="0"/>
              <a:pPr/>
              <a:t>‹#›</a:t>
            </a:fld>
            <a:endParaRPr lang="ru-RU"/>
          </a:p>
        </p:txBody>
      </p:sp>
    </p:spTree>
    <p:extLst>
      <p:ext uri="{BB962C8B-B14F-4D97-AF65-F5344CB8AC3E}">
        <p14:creationId xmlns:p14="http://schemas.microsoft.com/office/powerpoint/2010/main" val="295449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a:extLst>
              <a:ext uri="{FF2B5EF4-FFF2-40B4-BE49-F238E27FC236}">
                <a16:creationId xmlns:a16="http://schemas.microsoft.com/office/drawing/2014/main" id="{339CF061-2E59-4F37-8FB5-3184E11677A4}"/>
              </a:ext>
            </a:extLst>
          </p:cNvPr>
          <p:cNvSpPr>
            <a:spLocks noGrp="1"/>
          </p:cNvSpPr>
          <p:nvPr>
            <p:ph type="dt" sz="half" idx="10"/>
          </p:nvPr>
        </p:nvSpPr>
        <p:spPr/>
        <p:txBody>
          <a:bodyPr/>
          <a:lstStyle>
            <a:lvl1pPr>
              <a:defRPr/>
            </a:lvl1pPr>
          </a:lstStyle>
          <a:p>
            <a:pPr>
              <a:defRPr/>
            </a:pPr>
            <a:fld id="{7A54ACE6-8ABC-4631-A42A-ECA20E90D47B}" type="datetimeFigureOut">
              <a:rPr lang="ru-RU"/>
              <a:pPr>
                <a:defRPr/>
              </a:pPr>
              <a:t>04.08.2021</a:t>
            </a:fld>
            <a:endParaRPr lang="ru-RU"/>
          </a:p>
        </p:txBody>
      </p:sp>
      <p:sp>
        <p:nvSpPr>
          <p:cNvPr id="5" name="Footer Placeholder 4">
            <a:extLst>
              <a:ext uri="{FF2B5EF4-FFF2-40B4-BE49-F238E27FC236}">
                <a16:creationId xmlns:a16="http://schemas.microsoft.com/office/drawing/2014/main" id="{A7408F92-24CF-4104-BD24-37473886B6DA}"/>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5FA12020-EA4F-425C-BCA6-3D2FE931CEF4}"/>
              </a:ext>
            </a:extLst>
          </p:cNvPr>
          <p:cNvSpPr>
            <a:spLocks noGrp="1"/>
          </p:cNvSpPr>
          <p:nvPr>
            <p:ph type="sldNum" sz="quarter" idx="12"/>
          </p:nvPr>
        </p:nvSpPr>
        <p:spPr/>
        <p:txBody>
          <a:bodyPr/>
          <a:lstStyle>
            <a:lvl1pPr>
              <a:defRPr/>
            </a:lvl1pPr>
          </a:lstStyle>
          <a:p>
            <a:pPr>
              <a:defRPr/>
            </a:pPr>
            <a:fld id="{3F9D421E-56B1-4944-A013-D95CF2992B17}" type="slidenum">
              <a:rPr lang="ru-RU" altLang="ru-RU"/>
              <a:pPr>
                <a:defRPr/>
              </a:pPr>
              <a:t>‹#›</a:t>
            </a:fld>
            <a:endParaRPr lang="ru-RU" altLang="ru-RU"/>
          </a:p>
        </p:txBody>
      </p:sp>
    </p:spTree>
    <p:extLst>
      <p:ext uri="{BB962C8B-B14F-4D97-AF65-F5344CB8AC3E}">
        <p14:creationId xmlns:p14="http://schemas.microsoft.com/office/powerpoint/2010/main" val="1510517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E48AFF2-A728-4359-9B08-167BDE15A3A8}" type="datetimeFigureOut">
              <a:rPr lang="ru-RU" smtClean="0"/>
              <a:pPr/>
              <a:t>04.08.2021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CADDA87-4756-4250-9D50-C2078A3B51F4}" type="slidenum">
              <a:rPr lang="ru-RU" smtClean="0"/>
              <a:pPr/>
              <a:t>‹#›</a:t>
            </a:fld>
            <a:endParaRPr lang="ru-RU"/>
          </a:p>
        </p:txBody>
      </p:sp>
    </p:spTree>
    <p:extLst>
      <p:ext uri="{BB962C8B-B14F-4D97-AF65-F5344CB8AC3E}">
        <p14:creationId xmlns:p14="http://schemas.microsoft.com/office/powerpoint/2010/main" val="4171830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E48AFF2-A728-4359-9B08-167BDE15A3A8}" type="datetimeFigureOut">
              <a:rPr lang="ru-RU" smtClean="0"/>
              <a:pPr/>
              <a:t>04.08.2021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CADDA87-4756-4250-9D50-C2078A3B51F4}" type="slidenum">
              <a:rPr lang="ru-RU" smtClean="0"/>
              <a:pPr/>
              <a:t>‹#›</a:t>
            </a:fld>
            <a:endParaRPr lang="ru-RU"/>
          </a:p>
        </p:txBody>
      </p:sp>
    </p:spTree>
    <p:extLst>
      <p:ext uri="{BB962C8B-B14F-4D97-AF65-F5344CB8AC3E}">
        <p14:creationId xmlns:p14="http://schemas.microsoft.com/office/powerpoint/2010/main" val="4138385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E48AFF2-A728-4359-9B08-167BDE15A3A8}" type="datetimeFigureOut">
              <a:rPr lang="ru-RU" smtClean="0"/>
              <a:pPr/>
              <a:t>04.08.2021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CADDA87-4756-4250-9D50-C2078A3B51F4}" type="slidenum">
              <a:rPr lang="ru-RU" smtClean="0"/>
              <a:pPr/>
              <a:t>‹#›</a:t>
            </a:fld>
            <a:endParaRPr lang="ru-RU"/>
          </a:p>
        </p:txBody>
      </p:sp>
    </p:spTree>
    <p:extLst>
      <p:ext uri="{BB962C8B-B14F-4D97-AF65-F5344CB8AC3E}">
        <p14:creationId xmlns:p14="http://schemas.microsoft.com/office/powerpoint/2010/main" val="1118405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Oval 6">
            <a:extLst>
              <a:ext uri="{FF2B5EF4-FFF2-40B4-BE49-F238E27FC236}">
                <a16:creationId xmlns:a16="http://schemas.microsoft.com/office/drawing/2014/main" id="{91F94DDD-C39B-4022-9E0E-26084FF0C184}"/>
              </a:ext>
            </a:extLst>
          </p:cNvPr>
          <p:cNvSpPr/>
          <p:nvPr/>
        </p:nvSpPr>
        <p:spPr>
          <a:xfrm>
            <a:off x="5994400" y="3924300"/>
            <a:ext cx="112184"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5" name="Oval 7">
            <a:extLst>
              <a:ext uri="{FF2B5EF4-FFF2-40B4-BE49-F238E27FC236}">
                <a16:creationId xmlns:a16="http://schemas.microsoft.com/office/drawing/2014/main" id="{2DA92B4C-6117-408F-BD37-78B8CEF44458}"/>
              </a:ext>
            </a:extLst>
          </p:cNvPr>
          <p:cNvSpPr/>
          <p:nvPr/>
        </p:nvSpPr>
        <p:spPr>
          <a:xfrm>
            <a:off x="6261100" y="3924300"/>
            <a:ext cx="112184"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6" name="Oval 8">
            <a:extLst>
              <a:ext uri="{FF2B5EF4-FFF2-40B4-BE49-F238E27FC236}">
                <a16:creationId xmlns:a16="http://schemas.microsoft.com/office/drawing/2014/main" id="{56425B4F-0161-4DCB-A293-08ED37EB2436}"/>
              </a:ext>
            </a:extLst>
          </p:cNvPr>
          <p:cNvSpPr/>
          <p:nvPr/>
        </p:nvSpPr>
        <p:spPr>
          <a:xfrm>
            <a:off x="5729821" y="3924300"/>
            <a:ext cx="112183"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2" name="Title 1"/>
          <p:cNvSpPr>
            <a:spLocks noGrp="1"/>
          </p:cNvSpPr>
          <p:nvPr>
            <p:ph type="title"/>
          </p:nvPr>
        </p:nvSpPr>
        <p:spPr>
          <a:xfrm>
            <a:off x="963084" y="1371605"/>
            <a:ext cx="103632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a:t>Образец заголовка</a:t>
            </a:r>
            <a:endParaRPr lang="en-US" dirty="0"/>
          </a:p>
        </p:txBody>
      </p:sp>
      <p:sp>
        <p:nvSpPr>
          <p:cNvPr id="3" name="Text Placeholder 2"/>
          <p:cNvSpPr>
            <a:spLocks noGrp="1"/>
          </p:cNvSpPr>
          <p:nvPr>
            <p:ph type="body" idx="1"/>
          </p:nvPr>
        </p:nvSpPr>
        <p:spPr>
          <a:xfrm>
            <a:off x="963084" y="4068768"/>
            <a:ext cx="103632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7" name="Date Placeholder 3">
            <a:extLst>
              <a:ext uri="{FF2B5EF4-FFF2-40B4-BE49-F238E27FC236}">
                <a16:creationId xmlns:a16="http://schemas.microsoft.com/office/drawing/2014/main" id="{C3C89C99-CEEE-41EF-94A8-5EB8D852BDE7}"/>
              </a:ext>
            </a:extLst>
          </p:cNvPr>
          <p:cNvSpPr>
            <a:spLocks noGrp="1"/>
          </p:cNvSpPr>
          <p:nvPr>
            <p:ph type="dt" sz="half" idx="10"/>
          </p:nvPr>
        </p:nvSpPr>
        <p:spPr/>
        <p:txBody>
          <a:bodyPr/>
          <a:lstStyle>
            <a:lvl1pPr>
              <a:defRPr/>
            </a:lvl1pPr>
          </a:lstStyle>
          <a:p>
            <a:pPr>
              <a:defRPr/>
            </a:pPr>
            <a:fld id="{4D2EE751-6160-4E24-94BC-CCA8D5BE264C}" type="datetimeFigureOut">
              <a:rPr lang="ru-RU"/>
              <a:pPr>
                <a:defRPr/>
              </a:pPr>
              <a:t>04.08.2021</a:t>
            </a:fld>
            <a:endParaRPr lang="ru-RU"/>
          </a:p>
        </p:txBody>
      </p:sp>
      <p:sp>
        <p:nvSpPr>
          <p:cNvPr id="8" name="Footer Placeholder 4">
            <a:extLst>
              <a:ext uri="{FF2B5EF4-FFF2-40B4-BE49-F238E27FC236}">
                <a16:creationId xmlns:a16="http://schemas.microsoft.com/office/drawing/2014/main" id="{ED781AAE-E29F-4D0D-90B1-FBBB273F6CF8}"/>
              </a:ext>
            </a:extLst>
          </p:cNvPr>
          <p:cNvSpPr>
            <a:spLocks noGrp="1"/>
          </p:cNvSpPr>
          <p:nvPr>
            <p:ph type="ftr" sz="quarter" idx="11"/>
          </p:nvPr>
        </p:nvSpPr>
        <p:spPr/>
        <p:txBody>
          <a:bodyPr/>
          <a:lstStyle>
            <a:lvl1pPr>
              <a:defRPr/>
            </a:lvl1pPr>
          </a:lstStyle>
          <a:p>
            <a:pPr>
              <a:defRPr/>
            </a:pPr>
            <a:endParaRPr lang="ru-RU"/>
          </a:p>
        </p:txBody>
      </p:sp>
      <p:sp>
        <p:nvSpPr>
          <p:cNvPr id="9" name="Slide Number Placeholder 5">
            <a:extLst>
              <a:ext uri="{FF2B5EF4-FFF2-40B4-BE49-F238E27FC236}">
                <a16:creationId xmlns:a16="http://schemas.microsoft.com/office/drawing/2014/main" id="{FF35A664-D32D-4E02-A743-42037EF45491}"/>
              </a:ext>
            </a:extLst>
          </p:cNvPr>
          <p:cNvSpPr>
            <a:spLocks noGrp="1"/>
          </p:cNvSpPr>
          <p:nvPr>
            <p:ph type="sldNum" sz="quarter" idx="12"/>
          </p:nvPr>
        </p:nvSpPr>
        <p:spPr/>
        <p:txBody>
          <a:bodyPr/>
          <a:lstStyle>
            <a:lvl1pPr>
              <a:defRPr smtClean="0"/>
            </a:lvl1pPr>
          </a:lstStyle>
          <a:p>
            <a:pPr>
              <a:defRPr/>
            </a:pPr>
            <a:fld id="{C8F91D35-EDA3-4DEB-A912-D99700AA4865}" type="slidenum">
              <a:rPr lang="ru-RU" altLang="ru-RU"/>
              <a:pPr>
                <a:defRPr/>
              </a:pPr>
              <a:t>‹#›</a:t>
            </a:fld>
            <a:endParaRPr lang="ru-RU" altLang="ru-RU"/>
          </a:p>
        </p:txBody>
      </p:sp>
    </p:spTree>
    <p:extLst>
      <p:ext uri="{BB962C8B-B14F-4D97-AF65-F5344CB8AC3E}">
        <p14:creationId xmlns:p14="http://schemas.microsoft.com/office/powerpoint/2010/main" val="3071991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4" name="Content Placeholder 3"/>
          <p:cNvSpPr>
            <a:spLocks noGrp="1"/>
          </p:cNvSpPr>
          <p:nvPr>
            <p:ph sz="half" idx="2"/>
          </p:nvPr>
        </p:nvSpPr>
        <p:spPr>
          <a:xfrm>
            <a:off x="6197600" y="1600205"/>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9" name="Content Placeholder 8"/>
          <p:cNvSpPr>
            <a:spLocks noGrp="1"/>
          </p:cNvSpPr>
          <p:nvPr>
            <p:ph sz="quarter" idx="13"/>
          </p:nvPr>
        </p:nvSpPr>
        <p:spPr>
          <a:xfrm>
            <a:off x="487680" y="1600200"/>
            <a:ext cx="5388864" cy="452628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3">
            <a:extLst>
              <a:ext uri="{FF2B5EF4-FFF2-40B4-BE49-F238E27FC236}">
                <a16:creationId xmlns:a16="http://schemas.microsoft.com/office/drawing/2014/main" id="{87FA1B6F-0310-470B-9DFD-3AB9311764A4}"/>
              </a:ext>
            </a:extLst>
          </p:cNvPr>
          <p:cNvSpPr>
            <a:spLocks noGrp="1"/>
          </p:cNvSpPr>
          <p:nvPr>
            <p:ph type="dt" sz="half" idx="14"/>
          </p:nvPr>
        </p:nvSpPr>
        <p:spPr/>
        <p:txBody>
          <a:bodyPr/>
          <a:lstStyle>
            <a:lvl1pPr>
              <a:defRPr/>
            </a:lvl1pPr>
          </a:lstStyle>
          <a:p>
            <a:pPr>
              <a:defRPr/>
            </a:pPr>
            <a:fld id="{4528F66E-57B5-4750-9F45-C5C89CC8A513}" type="datetimeFigureOut">
              <a:rPr lang="ru-RU"/>
              <a:pPr>
                <a:defRPr/>
              </a:pPr>
              <a:t>04.08.2021</a:t>
            </a:fld>
            <a:endParaRPr lang="ru-RU"/>
          </a:p>
        </p:txBody>
      </p:sp>
      <p:sp>
        <p:nvSpPr>
          <p:cNvPr id="6" name="Footer Placeholder 4">
            <a:extLst>
              <a:ext uri="{FF2B5EF4-FFF2-40B4-BE49-F238E27FC236}">
                <a16:creationId xmlns:a16="http://schemas.microsoft.com/office/drawing/2014/main" id="{6F6854F4-2A6D-43E7-8DBD-4E08E10F14F5}"/>
              </a:ext>
            </a:extLst>
          </p:cNvPr>
          <p:cNvSpPr>
            <a:spLocks noGrp="1"/>
          </p:cNvSpPr>
          <p:nvPr>
            <p:ph type="ftr" sz="quarter" idx="15"/>
          </p:nvPr>
        </p:nvSpPr>
        <p:spPr/>
        <p:txBody>
          <a:bodyPr/>
          <a:lstStyle>
            <a:lvl1pPr>
              <a:defRPr/>
            </a:lvl1pPr>
          </a:lstStyle>
          <a:p>
            <a:pPr>
              <a:defRPr/>
            </a:pPr>
            <a:endParaRPr lang="ru-RU"/>
          </a:p>
        </p:txBody>
      </p:sp>
      <p:sp>
        <p:nvSpPr>
          <p:cNvPr id="7" name="Slide Number Placeholder 5">
            <a:extLst>
              <a:ext uri="{FF2B5EF4-FFF2-40B4-BE49-F238E27FC236}">
                <a16:creationId xmlns:a16="http://schemas.microsoft.com/office/drawing/2014/main" id="{E19B2303-0887-47C0-A5E6-6E04771F14B2}"/>
              </a:ext>
            </a:extLst>
          </p:cNvPr>
          <p:cNvSpPr>
            <a:spLocks noGrp="1"/>
          </p:cNvSpPr>
          <p:nvPr>
            <p:ph type="sldNum" sz="quarter" idx="16"/>
          </p:nvPr>
        </p:nvSpPr>
        <p:spPr/>
        <p:txBody>
          <a:bodyPr/>
          <a:lstStyle>
            <a:lvl1pPr>
              <a:defRPr/>
            </a:lvl1pPr>
          </a:lstStyle>
          <a:p>
            <a:pPr>
              <a:defRPr/>
            </a:pPr>
            <a:fld id="{ADDDB18C-912E-42F1-8E31-41D8B0B93ED4}" type="slidenum">
              <a:rPr lang="ru-RU" altLang="ru-RU"/>
              <a:pPr>
                <a:defRPr/>
              </a:pPr>
              <a:t>‹#›</a:t>
            </a:fld>
            <a:endParaRPr lang="ru-RU" altLang="ru-RU"/>
          </a:p>
        </p:txBody>
      </p:sp>
    </p:spTree>
    <p:extLst>
      <p:ext uri="{BB962C8B-B14F-4D97-AF65-F5344CB8AC3E}">
        <p14:creationId xmlns:p14="http://schemas.microsoft.com/office/powerpoint/2010/main" val="2728639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5" name="Text Placeholder 4"/>
          <p:cNvSpPr>
            <a:spLocks noGrp="1"/>
          </p:cNvSpPr>
          <p:nvPr>
            <p:ph type="body" sz="quarter" idx="3"/>
          </p:nvPr>
        </p:nvSpPr>
        <p:spPr>
          <a:xfrm>
            <a:off x="6197604"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1" name="Content Placeholder 10"/>
          <p:cNvSpPr>
            <a:spLocks noGrp="1"/>
          </p:cNvSpPr>
          <p:nvPr>
            <p:ph sz="quarter" idx="13"/>
          </p:nvPr>
        </p:nvSpPr>
        <p:spPr>
          <a:xfrm>
            <a:off x="609600" y="2212848"/>
            <a:ext cx="5388864" cy="391363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12"/>
          <p:cNvSpPr>
            <a:spLocks noGrp="1"/>
          </p:cNvSpPr>
          <p:nvPr>
            <p:ph sz="quarter" idx="14"/>
          </p:nvPr>
        </p:nvSpPr>
        <p:spPr>
          <a:xfrm>
            <a:off x="6230112" y="2212853"/>
            <a:ext cx="5388864" cy="3913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a:extLst>
              <a:ext uri="{FF2B5EF4-FFF2-40B4-BE49-F238E27FC236}">
                <a16:creationId xmlns:a16="http://schemas.microsoft.com/office/drawing/2014/main" id="{FD747C34-19F4-403A-9E35-027262A5C04D}"/>
              </a:ext>
            </a:extLst>
          </p:cNvPr>
          <p:cNvSpPr>
            <a:spLocks noGrp="1"/>
          </p:cNvSpPr>
          <p:nvPr>
            <p:ph type="dt" sz="half" idx="15"/>
          </p:nvPr>
        </p:nvSpPr>
        <p:spPr/>
        <p:txBody>
          <a:bodyPr/>
          <a:lstStyle>
            <a:lvl1pPr>
              <a:defRPr/>
            </a:lvl1pPr>
          </a:lstStyle>
          <a:p>
            <a:pPr>
              <a:defRPr/>
            </a:pPr>
            <a:fld id="{4F714162-1172-4FE9-90BA-B070DEA2AABE}" type="datetimeFigureOut">
              <a:rPr lang="ru-RU"/>
              <a:pPr>
                <a:defRPr/>
              </a:pPr>
              <a:t>04.08.2021</a:t>
            </a:fld>
            <a:endParaRPr lang="ru-RU"/>
          </a:p>
        </p:txBody>
      </p:sp>
      <p:sp>
        <p:nvSpPr>
          <p:cNvPr id="8" name="Footer Placeholder 4">
            <a:extLst>
              <a:ext uri="{FF2B5EF4-FFF2-40B4-BE49-F238E27FC236}">
                <a16:creationId xmlns:a16="http://schemas.microsoft.com/office/drawing/2014/main" id="{2ED86E58-774E-4AFB-9E82-05804186972D}"/>
              </a:ext>
            </a:extLst>
          </p:cNvPr>
          <p:cNvSpPr>
            <a:spLocks noGrp="1"/>
          </p:cNvSpPr>
          <p:nvPr>
            <p:ph type="ftr" sz="quarter" idx="16"/>
          </p:nvPr>
        </p:nvSpPr>
        <p:spPr/>
        <p:txBody>
          <a:bodyPr/>
          <a:lstStyle>
            <a:lvl1pPr>
              <a:defRPr/>
            </a:lvl1pPr>
          </a:lstStyle>
          <a:p>
            <a:pPr>
              <a:defRPr/>
            </a:pPr>
            <a:endParaRPr lang="ru-RU"/>
          </a:p>
        </p:txBody>
      </p:sp>
      <p:sp>
        <p:nvSpPr>
          <p:cNvPr id="9" name="Slide Number Placeholder 5">
            <a:extLst>
              <a:ext uri="{FF2B5EF4-FFF2-40B4-BE49-F238E27FC236}">
                <a16:creationId xmlns:a16="http://schemas.microsoft.com/office/drawing/2014/main" id="{349D3402-C1FF-4783-B172-7097395CE248}"/>
              </a:ext>
            </a:extLst>
          </p:cNvPr>
          <p:cNvSpPr>
            <a:spLocks noGrp="1"/>
          </p:cNvSpPr>
          <p:nvPr>
            <p:ph type="sldNum" sz="quarter" idx="17"/>
          </p:nvPr>
        </p:nvSpPr>
        <p:spPr/>
        <p:txBody>
          <a:bodyPr/>
          <a:lstStyle>
            <a:lvl1pPr>
              <a:defRPr/>
            </a:lvl1pPr>
          </a:lstStyle>
          <a:p>
            <a:pPr>
              <a:defRPr/>
            </a:pPr>
            <a:fld id="{14A9587A-00A9-4845-B34A-F85832F5EDC4}" type="slidenum">
              <a:rPr lang="ru-RU" altLang="ru-RU"/>
              <a:pPr>
                <a:defRPr/>
              </a:pPr>
              <a:t>‹#›</a:t>
            </a:fld>
            <a:endParaRPr lang="ru-RU" altLang="ru-RU"/>
          </a:p>
        </p:txBody>
      </p:sp>
    </p:spTree>
    <p:extLst>
      <p:ext uri="{BB962C8B-B14F-4D97-AF65-F5344CB8AC3E}">
        <p14:creationId xmlns:p14="http://schemas.microsoft.com/office/powerpoint/2010/main" val="3194447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3">
            <a:extLst>
              <a:ext uri="{FF2B5EF4-FFF2-40B4-BE49-F238E27FC236}">
                <a16:creationId xmlns:a16="http://schemas.microsoft.com/office/drawing/2014/main" id="{18DA023F-2609-4A30-BFEA-17F2341461F5}"/>
              </a:ext>
            </a:extLst>
          </p:cNvPr>
          <p:cNvSpPr>
            <a:spLocks noGrp="1"/>
          </p:cNvSpPr>
          <p:nvPr>
            <p:ph type="dt" sz="half" idx="10"/>
          </p:nvPr>
        </p:nvSpPr>
        <p:spPr/>
        <p:txBody>
          <a:bodyPr/>
          <a:lstStyle>
            <a:lvl1pPr>
              <a:defRPr/>
            </a:lvl1pPr>
          </a:lstStyle>
          <a:p>
            <a:pPr>
              <a:defRPr/>
            </a:pPr>
            <a:fld id="{DC305399-1D65-4B8F-A0C0-BBF905454D9D}" type="datetimeFigureOut">
              <a:rPr lang="ru-RU"/>
              <a:pPr>
                <a:defRPr/>
              </a:pPr>
              <a:t>04.08.2021</a:t>
            </a:fld>
            <a:endParaRPr lang="ru-RU"/>
          </a:p>
        </p:txBody>
      </p:sp>
      <p:sp>
        <p:nvSpPr>
          <p:cNvPr id="4" name="Footer Placeholder 4">
            <a:extLst>
              <a:ext uri="{FF2B5EF4-FFF2-40B4-BE49-F238E27FC236}">
                <a16:creationId xmlns:a16="http://schemas.microsoft.com/office/drawing/2014/main" id="{B9275974-2ED0-4638-8FE2-C739D178429E}"/>
              </a:ext>
            </a:extLst>
          </p:cNvPr>
          <p:cNvSpPr>
            <a:spLocks noGrp="1"/>
          </p:cNvSpPr>
          <p:nvPr>
            <p:ph type="ftr" sz="quarter" idx="11"/>
          </p:nvPr>
        </p:nvSpPr>
        <p:spPr/>
        <p:txBody>
          <a:bodyPr/>
          <a:lstStyle>
            <a:lvl1pPr>
              <a:defRPr/>
            </a:lvl1pPr>
          </a:lstStyle>
          <a:p>
            <a:pPr>
              <a:defRPr/>
            </a:pPr>
            <a:endParaRPr lang="ru-RU"/>
          </a:p>
        </p:txBody>
      </p:sp>
      <p:sp>
        <p:nvSpPr>
          <p:cNvPr id="5" name="Slide Number Placeholder 5">
            <a:extLst>
              <a:ext uri="{FF2B5EF4-FFF2-40B4-BE49-F238E27FC236}">
                <a16:creationId xmlns:a16="http://schemas.microsoft.com/office/drawing/2014/main" id="{56DED76D-7AA1-485D-B89C-6890A6A2FAE2}"/>
              </a:ext>
            </a:extLst>
          </p:cNvPr>
          <p:cNvSpPr>
            <a:spLocks noGrp="1"/>
          </p:cNvSpPr>
          <p:nvPr>
            <p:ph type="sldNum" sz="quarter" idx="12"/>
          </p:nvPr>
        </p:nvSpPr>
        <p:spPr/>
        <p:txBody>
          <a:bodyPr/>
          <a:lstStyle>
            <a:lvl1pPr>
              <a:defRPr/>
            </a:lvl1pPr>
          </a:lstStyle>
          <a:p>
            <a:pPr>
              <a:defRPr/>
            </a:pPr>
            <a:fld id="{87C7A788-E798-49FA-89DF-2D4371B25CCD}" type="slidenum">
              <a:rPr lang="ru-RU" altLang="ru-RU"/>
              <a:pPr>
                <a:defRPr/>
              </a:pPr>
              <a:t>‹#›</a:t>
            </a:fld>
            <a:endParaRPr lang="ru-RU" altLang="ru-RU"/>
          </a:p>
        </p:txBody>
      </p:sp>
    </p:spTree>
    <p:extLst>
      <p:ext uri="{BB962C8B-B14F-4D97-AF65-F5344CB8AC3E}">
        <p14:creationId xmlns:p14="http://schemas.microsoft.com/office/powerpoint/2010/main" val="119672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CAA9E17-2A7B-47A1-822E-B5735C131A4E}"/>
              </a:ext>
            </a:extLst>
          </p:cNvPr>
          <p:cNvSpPr>
            <a:spLocks noGrp="1"/>
          </p:cNvSpPr>
          <p:nvPr>
            <p:ph type="dt" sz="half" idx="10"/>
          </p:nvPr>
        </p:nvSpPr>
        <p:spPr/>
        <p:txBody>
          <a:bodyPr/>
          <a:lstStyle>
            <a:lvl1pPr>
              <a:defRPr/>
            </a:lvl1pPr>
          </a:lstStyle>
          <a:p>
            <a:pPr>
              <a:defRPr/>
            </a:pPr>
            <a:fld id="{AC765C7A-DF5D-46EC-870E-A43A0935364C}" type="datetimeFigureOut">
              <a:rPr lang="ru-RU"/>
              <a:pPr>
                <a:defRPr/>
              </a:pPr>
              <a:t>04.08.2021</a:t>
            </a:fld>
            <a:endParaRPr lang="ru-RU"/>
          </a:p>
        </p:txBody>
      </p:sp>
      <p:sp>
        <p:nvSpPr>
          <p:cNvPr id="3" name="Footer Placeholder 4">
            <a:extLst>
              <a:ext uri="{FF2B5EF4-FFF2-40B4-BE49-F238E27FC236}">
                <a16:creationId xmlns:a16="http://schemas.microsoft.com/office/drawing/2014/main" id="{9D0A32A2-E79A-4B08-960C-D1964454CF71}"/>
              </a:ext>
            </a:extLst>
          </p:cNvPr>
          <p:cNvSpPr>
            <a:spLocks noGrp="1"/>
          </p:cNvSpPr>
          <p:nvPr>
            <p:ph type="ftr" sz="quarter" idx="11"/>
          </p:nvPr>
        </p:nvSpPr>
        <p:spPr/>
        <p:txBody>
          <a:bodyPr/>
          <a:lstStyle>
            <a:lvl1pPr>
              <a:defRPr/>
            </a:lvl1pPr>
          </a:lstStyle>
          <a:p>
            <a:pPr>
              <a:defRPr/>
            </a:pPr>
            <a:endParaRPr lang="ru-RU"/>
          </a:p>
        </p:txBody>
      </p:sp>
      <p:sp>
        <p:nvSpPr>
          <p:cNvPr id="4" name="Slide Number Placeholder 5">
            <a:extLst>
              <a:ext uri="{FF2B5EF4-FFF2-40B4-BE49-F238E27FC236}">
                <a16:creationId xmlns:a16="http://schemas.microsoft.com/office/drawing/2014/main" id="{0E2B215E-948D-41F2-BD8B-A8E4353BEAFC}"/>
              </a:ext>
            </a:extLst>
          </p:cNvPr>
          <p:cNvSpPr>
            <a:spLocks noGrp="1"/>
          </p:cNvSpPr>
          <p:nvPr>
            <p:ph type="sldNum" sz="quarter" idx="12"/>
          </p:nvPr>
        </p:nvSpPr>
        <p:spPr/>
        <p:txBody>
          <a:bodyPr/>
          <a:lstStyle>
            <a:lvl1pPr>
              <a:defRPr/>
            </a:lvl1pPr>
          </a:lstStyle>
          <a:p>
            <a:pPr>
              <a:defRPr/>
            </a:pPr>
            <a:fld id="{B22A4D55-49CC-4DCB-BCE7-DDC36DA986EE}" type="slidenum">
              <a:rPr lang="ru-RU" altLang="ru-RU"/>
              <a:pPr>
                <a:defRPr/>
              </a:pPr>
              <a:t>‹#›</a:t>
            </a:fld>
            <a:endParaRPr lang="ru-RU" altLang="ru-RU"/>
          </a:p>
        </p:txBody>
      </p:sp>
    </p:spTree>
    <p:extLst>
      <p:ext uri="{BB962C8B-B14F-4D97-AF65-F5344CB8AC3E}">
        <p14:creationId xmlns:p14="http://schemas.microsoft.com/office/powerpoint/2010/main" val="4191864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876119" y="266700"/>
            <a:ext cx="4011084"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ru-RU"/>
              <a:t>Образец заголовка</a:t>
            </a:r>
            <a:endParaRPr lang="en-US" dirty="0"/>
          </a:p>
        </p:txBody>
      </p:sp>
      <p:sp>
        <p:nvSpPr>
          <p:cNvPr id="3" name="Content Placeholder 2"/>
          <p:cNvSpPr>
            <a:spLocks noGrp="1"/>
          </p:cNvSpPr>
          <p:nvPr>
            <p:ph idx="1"/>
          </p:nvPr>
        </p:nvSpPr>
        <p:spPr>
          <a:xfrm>
            <a:off x="958853" y="273055"/>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876119" y="2438405"/>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3">
            <a:extLst>
              <a:ext uri="{FF2B5EF4-FFF2-40B4-BE49-F238E27FC236}">
                <a16:creationId xmlns:a16="http://schemas.microsoft.com/office/drawing/2014/main" id="{CAA4BC9F-B373-44C7-B829-1F8DA361F46F}"/>
              </a:ext>
            </a:extLst>
          </p:cNvPr>
          <p:cNvSpPr>
            <a:spLocks noGrp="1"/>
          </p:cNvSpPr>
          <p:nvPr>
            <p:ph type="dt" sz="half" idx="10"/>
          </p:nvPr>
        </p:nvSpPr>
        <p:spPr/>
        <p:txBody>
          <a:bodyPr/>
          <a:lstStyle>
            <a:lvl1pPr>
              <a:defRPr/>
            </a:lvl1pPr>
          </a:lstStyle>
          <a:p>
            <a:pPr>
              <a:defRPr/>
            </a:pPr>
            <a:fld id="{DBE071CA-F7F3-44D2-9211-A22F339BBDB3}" type="datetimeFigureOut">
              <a:rPr lang="ru-RU"/>
              <a:pPr>
                <a:defRPr/>
              </a:pPr>
              <a:t>04.08.2021</a:t>
            </a:fld>
            <a:endParaRPr lang="ru-RU"/>
          </a:p>
        </p:txBody>
      </p:sp>
      <p:sp>
        <p:nvSpPr>
          <p:cNvPr id="6" name="Footer Placeholder 4">
            <a:extLst>
              <a:ext uri="{FF2B5EF4-FFF2-40B4-BE49-F238E27FC236}">
                <a16:creationId xmlns:a16="http://schemas.microsoft.com/office/drawing/2014/main" id="{D103CD96-4BF3-4A8E-B1B4-2B4CBA87DE2A}"/>
              </a:ext>
            </a:extLst>
          </p:cNvPr>
          <p:cNvSpPr>
            <a:spLocks noGrp="1"/>
          </p:cNvSpPr>
          <p:nvPr>
            <p:ph type="ftr" sz="quarter" idx="11"/>
          </p:nvPr>
        </p:nvSpPr>
        <p:spPr/>
        <p:txBody>
          <a:bodyPr/>
          <a:lstStyle>
            <a:lvl1pPr>
              <a:defRPr/>
            </a:lvl1pPr>
          </a:lstStyle>
          <a:p>
            <a:pPr>
              <a:defRPr/>
            </a:pPr>
            <a:endParaRPr lang="ru-RU"/>
          </a:p>
        </p:txBody>
      </p:sp>
      <p:sp>
        <p:nvSpPr>
          <p:cNvPr id="7" name="Slide Number Placeholder 5">
            <a:extLst>
              <a:ext uri="{FF2B5EF4-FFF2-40B4-BE49-F238E27FC236}">
                <a16:creationId xmlns:a16="http://schemas.microsoft.com/office/drawing/2014/main" id="{954079EA-CC48-477E-B901-6161728F11ED}"/>
              </a:ext>
            </a:extLst>
          </p:cNvPr>
          <p:cNvSpPr>
            <a:spLocks noGrp="1"/>
          </p:cNvSpPr>
          <p:nvPr>
            <p:ph type="sldNum" sz="quarter" idx="12"/>
          </p:nvPr>
        </p:nvSpPr>
        <p:spPr/>
        <p:txBody>
          <a:bodyPr/>
          <a:lstStyle>
            <a:lvl1pPr>
              <a:defRPr/>
            </a:lvl1pPr>
          </a:lstStyle>
          <a:p>
            <a:pPr>
              <a:defRPr/>
            </a:pPr>
            <a:fld id="{688866E5-83F2-47FF-8026-1F88A160C39A}" type="slidenum">
              <a:rPr lang="ru-RU" altLang="ru-RU"/>
              <a:pPr>
                <a:defRPr/>
              </a:pPr>
              <a:t>‹#›</a:t>
            </a:fld>
            <a:endParaRPr lang="ru-RU" altLang="ru-RU"/>
          </a:p>
        </p:txBody>
      </p:sp>
    </p:spTree>
    <p:extLst>
      <p:ext uri="{BB962C8B-B14F-4D97-AF65-F5344CB8AC3E}">
        <p14:creationId xmlns:p14="http://schemas.microsoft.com/office/powerpoint/2010/main" val="1672533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239436" y="228600"/>
            <a:ext cx="7615765" cy="895350"/>
          </a:xfrm>
        </p:spPr>
        <p:txBody>
          <a:bodyPr/>
          <a:lstStyle>
            <a:lvl1pPr algn="ctr">
              <a:lnSpc>
                <a:spcPct val="100000"/>
              </a:lnSpc>
              <a:defRPr sz="2800" b="0"/>
            </a:lvl1pPr>
          </a:lstStyle>
          <a:p>
            <a:r>
              <a:rPr lang="ru-RU"/>
              <a:t>Образец заголовка</a:t>
            </a:r>
            <a:endParaRPr lang="en-US" dirty="0"/>
          </a:p>
        </p:txBody>
      </p:sp>
      <p:sp>
        <p:nvSpPr>
          <p:cNvPr id="3" name="Picture Placeholder 2"/>
          <p:cNvSpPr>
            <a:spLocks noGrp="1"/>
          </p:cNvSpPr>
          <p:nvPr>
            <p:ph type="pic" idx="1"/>
          </p:nvPr>
        </p:nvSpPr>
        <p:spPr>
          <a:xfrm>
            <a:off x="2010836" y="1143000"/>
            <a:ext cx="8072965"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2239436"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3">
            <a:extLst>
              <a:ext uri="{FF2B5EF4-FFF2-40B4-BE49-F238E27FC236}">
                <a16:creationId xmlns:a16="http://schemas.microsoft.com/office/drawing/2014/main" id="{F8A26E81-259D-4EB9-9395-162E21D3E6D4}"/>
              </a:ext>
            </a:extLst>
          </p:cNvPr>
          <p:cNvSpPr>
            <a:spLocks noGrp="1"/>
          </p:cNvSpPr>
          <p:nvPr>
            <p:ph type="dt" sz="half" idx="10"/>
          </p:nvPr>
        </p:nvSpPr>
        <p:spPr/>
        <p:txBody>
          <a:bodyPr/>
          <a:lstStyle>
            <a:lvl1pPr>
              <a:defRPr/>
            </a:lvl1pPr>
          </a:lstStyle>
          <a:p>
            <a:pPr>
              <a:defRPr/>
            </a:pPr>
            <a:fld id="{0AF76809-305E-491B-A524-939265E61EC7}" type="datetimeFigureOut">
              <a:rPr lang="ru-RU"/>
              <a:pPr>
                <a:defRPr/>
              </a:pPr>
              <a:t>04.08.2021</a:t>
            </a:fld>
            <a:endParaRPr lang="ru-RU"/>
          </a:p>
        </p:txBody>
      </p:sp>
      <p:sp>
        <p:nvSpPr>
          <p:cNvPr id="6" name="Footer Placeholder 4">
            <a:extLst>
              <a:ext uri="{FF2B5EF4-FFF2-40B4-BE49-F238E27FC236}">
                <a16:creationId xmlns:a16="http://schemas.microsoft.com/office/drawing/2014/main" id="{60B105CD-F029-4058-AD24-CEF753F2AD91}"/>
              </a:ext>
            </a:extLst>
          </p:cNvPr>
          <p:cNvSpPr>
            <a:spLocks noGrp="1"/>
          </p:cNvSpPr>
          <p:nvPr>
            <p:ph type="ftr" sz="quarter" idx="11"/>
          </p:nvPr>
        </p:nvSpPr>
        <p:spPr/>
        <p:txBody>
          <a:bodyPr/>
          <a:lstStyle>
            <a:lvl1pPr>
              <a:defRPr/>
            </a:lvl1pPr>
          </a:lstStyle>
          <a:p>
            <a:pPr>
              <a:defRPr/>
            </a:pPr>
            <a:endParaRPr lang="ru-RU"/>
          </a:p>
        </p:txBody>
      </p:sp>
      <p:sp>
        <p:nvSpPr>
          <p:cNvPr id="7" name="Slide Number Placeholder 5">
            <a:extLst>
              <a:ext uri="{FF2B5EF4-FFF2-40B4-BE49-F238E27FC236}">
                <a16:creationId xmlns:a16="http://schemas.microsoft.com/office/drawing/2014/main" id="{0E35A163-7E88-4A7C-A074-9086620AE05A}"/>
              </a:ext>
            </a:extLst>
          </p:cNvPr>
          <p:cNvSpPr>
            <a:spLocks noGrp="1"/>
          </p:cNvSpPr>
          <p:nvPr>
            <p:ph type="sldNum" sz="quarter" idx="12"/>
          </p:nvPr>
        </p:nvSpPr>
        <p:spPr/>
        <p:txBody>
          <a:bodyPr/>
          <a:lstStyle>
            <a:lvl1pPr>
              <a:defRPr/>
            </a:lvl1pPr>
          </a:lstStyle>
          <a:p>
            <a:pPr>
              <a:defRPr/>
            </a:pPr>
            <a:fld id="{AE4A69B2-1080-41C4-9A0F-8B4EFF30271C}" type="slidenum">
              <a:rPr lang="ru-RU" altLang="ru-RU"/>
              <a:pPr>
                <a:defRPr/>
              </a:pPr>
              <a:t>‹#›</a:t>
            </a:fld>
            <a:endParaRPr lang="ru-RU" altLang="ru-RU"/>
          </a:p>
        </p:txBody>
      </p:sp>
    </p:spTree>
    <p:extLst>
      <p:ext uri="{BB962C8B-B14F-4D97-AF65-F5344CB8AC3E}">
        <p14:creationId xmlns:p14="http://schemas.microsoft.com/office/powerpoint/2010/main" val="1273535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6086BC-F18D-447A-9E53-454C657C7883}"/>
              </a:ext>
            </a:extLst>
          </p:cNvPr>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ru-RU"/>
              <a:t>Образец заголовка</a:t>
            </a:r>
            <a:endParaRPr lang="en-US" dirty="0"/>
          </a:p>
        </p:txBody>
      </p:sp>
      <p:sp>
        <p:nvSpPr>
          <p:cNvPr id="1027" name="Text Placeholder 2">
            <a:extLst>
              <a:ext uri="{FF2B5EF4-FFF2-40B4-BE49-F238E27FC236}">
                <a16:creationId xmlns:a16="http://schemas.microsoft.com/office/drawing/2014/main" id="{7A62AD0D-5D47-458D-939F-FE8C8C0A6B21}"/>
              </a:ext>
            </a:extLst>
          </p:cNvPr>
          <p:cNvSpPr>
            <a:spLocks noGrp="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
        <p:nvSpPr>
          <p:cNvPr id="4" name="Date Placeholder 3">
            <a:extLst>
              <a:ext uri="{FF2B5EF4-FFF2-40B4-BE49-F238E27FC236}">
                <a16:creationId xmlns:a16="http://schemas.microsoft.com/office/drawing/2014/main" id="{57469E36-5500-4F0A-B1C8-5A8CED50A810}"/>
              </a:ext>
            </a:extLst>
          </p:cNvPr>
          <p:cNvSpPr>
            <a:spLocks noGrp="1"/>
          </p:cNvSpPr>
          <p:nvPr>
            <p:ph type="dt" sz="half" idx="2"/>
          </p:nvPr>
        </p:nvSpPr>
        <p:spPr>
          <a:xfrm>
            <a:off x="8483603" y="6356355"/>
            <a:ext cx="2781300" cy="365125"/>
          </a:xfrm>
          <a:prstGeom prst="rect">
            <a:avLst/>
          </a:prstGeom>
        </p:spPr>
        <p:txBody>
          <a:bodyPr vert="horz" lIns="91440" tIns="45720" rIns="45720" bIns="45720" rtlCol="0" anchor="ctr"/>
          <a:lstStyle>
            <a:lvl1pPr algn="r" eaLnBrk="1" hangingPunct="1">
              <a:defRPr sz="1200">
                <a:solidFill>
                  <a:schemeClr val="tx1">
                    <a:lumMod val="65000"/>
                    <a:lumOff val="35000"/>
                  </a:schemeClr>
                </a:solidFill>
                <a:latin typeface="Century Gothic" pitchFamily="34" charset="0"/>
                <a:cs typeface="Arial" charset="0"/>
              </a:defRPr>
            </a:lvl1pPr>
          </a:lstStyle>
          <a:p>
            <a:pPr>
              <a:defRPr/>
            </a:pPr>
            <a:fld id="{B0F2331E-1A68-4938-A6EA-06F924A14782}" type="datetimeFigureOut">
              <a:rPr lang="ru-RU"/>
              <a:pPr>
                <a:defRPr/>
              </a:pPr>
              <a:t>04.08.2021</a:t>
            </a:fld>
            <a:endParaRPr lang="ru-RU"/>
          </a:p>
        </p:txBody>
      </p:sp>
      <p:sp>
        <p:nvSpPr>
          <p:cNvPr id="5" name="Footer Placeholder 4">
            <a:extLst>
              <a:ext uri="{FF2B5EF4-FFF2-40B4-BE49-F238E27FC236}">
                <a16:creationId xmlns:a16="http://schemas.microsoft.com/office/drawing/2014/main" id="{9D2DB407-0085-4F74-A40E-0D6A571AE395}"/>
              </a:ext>
            </a:extLst>
          </p:cNvPr>
          <p:cNvSpPr>
            <a:spLocks noGrp="1"/>
          </p:cNvSpPr>
          <p:nvPr>
            <p:ph type="ftr" sz="quarter" idx="3"/>
          </p:nvPr>
        </p:nvSpPr>
        <p:spPr>
          <a:xfrm>
            <a:off x="878418" y="6356355"/>
            <a:ext cx="3797300" cy="365125"/>
          </a:xfrm>
          <a:prstGeom prst="rect">
            <a:avLst/>
          </a:prstGeom>
        </p:spPr>
        <p:txBody>
          <a:bodyPr vert="horz" lIns="45720" tIns="45720" rIns="91440" bIns="45720" rtlCol="0" anchor="ctr"/>
          <a:lstStyle>
            <a:lvl1pPr algn="l" eaLnBrk="1" hangingPunct="1">
              <a:defRPr sz="1200">
                <a:solidFill>
                  <a:schemeClr val="tx1">
                    <a:lumMod val="65000"/>
                    <a:lumOff val="35000"/>
                  </a:schemeClr>
                </a:solidFill>
                <a:latin typeface="Century Gothic" pitchFamily="34" charset="0"/>
                <a:cs typeface="Arial" charset="0"/>
              </a:defRPr>
            </a:lvl1pPr>
          </a:lstStyle>
          <a:p>
            <a:pPr>
              <a:defRPr/>
            </a:pPr>
            <a:endParaRPr lang="ru-RU"/>
          </a:p>
        </p:txBody>
      </p:sp>
      <p:sp>
        <p:nvSpPr>
          <p:cNvPr id="6" name="Slide Number Placeholder 5">
            <a:extLst>
              <a:ext uri="{FF2B5EF4-FFF2-40B4-BE49-F238E27FC236}">
                <a16:creationId xmlns:a16="http://schemas.microsoft.com/office/drawing/2014/main" id="{6941E633-F440-4067-B8B4-1306894790E2}"/>
              </a:ext>
            </a:extLst>
          </p:cNvPr>
          <p:cNvSpPr>
            <a:spLocks noGrp="1"/>
          </p:cNvSpPr>
          <p:nvPr>
            <p:ph type="sldNum" sz="quarter" idx="4"/>
          </p:nvPr>
        </p:nvSpPr>
        <p:spPr>
          <a:xfrm>
            <a:off x="11391903" y="6356355"/>
            <a:ext cx="749300" cy="365125"/>
          </a:xfrm>
          <a:prstGeom prst="rect">
            <a:avLst/>
          </a:prstGeom>
        </p:spPr>
        <p:txBody>
          <a:bodyPr vert="horz" wrap="square" lIns="27432" tIns="45720" rIns="45720" bIns="45720" numCol="1" anchor="ctr" anchorCtr="0" compatLnSpc="1">
            <a:prstTxWarp prst="textNoShape">
              <a:avLst/>
            </a:prstTxWarp>
          </a:bodyPr>
          <a:lstStyle>
            <a:lvl1pPr eaLnBrk="1" hangingPunct="1">
              <a:defRPr sz="1200" smtClean="0">
                <a:solidFill>
                  <a:srgbClr val="595959"/>
                </a:solidFill>
                <a:latin typeface="Century Gothic" panose="020B0502020202020204" pitchFamily="34" charset="0"/>
              </a:defRPr>
            </a:lvl1pPr>
          </a:lstStyle>
          <a:p>
            <a:pPr>
              <a:defRPr/>
            </a:pPr>
            <a:fld id="{34B2F668-C9ED-4541-AAEE-59A53A9AFF2F}" type="slidenum">
              <a:rPr lang="ru-RU" altLang="ru-RU"/>
              <a:pPr>
                <a:defRPr/>
              </a:pPr>
              <a:t>‹#›</a:t>
            </a:fld>
            <a:endParaRPr lang="ru-RU" altLang="ru-RU"/>
          </a:p>
        </p:txBody>
      </p:sp>
      <p:sp>
        <p:nvSpPr>
          <p:cNvPr id="7" name="Oval 6">
            <a:extLst>
              <a:ext uri="{FF2B5EF4-FFF2-40B4-BE49-F238E27FC236}">
                <a16:creationId xmlns:a16="http://schemas.microsoft.com/office/drawing/2014/main" id="{08FD3F6C-B5FB-4509-A06C-D428D9AB4948}"/>
              </a:ext>
            </a:extLst>
          </p:cNvPr>
          <p:cNvSpPr/>
          <p:nvPr/>
        </p:nvSpPr>
        <p:spPr>
          <a:xfrm>
            <a:off x="11277600" y="6499225"/>
            <a:ext cx="112184"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8" name="Oval 7">
            <a:extLst>
              <a:ext uri="{FF2B5EF4-FFF2-40B4-BE49-F238E27FC236}">
                <a16:creationId xmlns:a16="http://schemas.microsoft.com/office/drawing/2014/main" id="{88CDFB95-F7F1-4EB1-97D3-2C4463468F79}"/>
              </a:ext>
            </a:extLst>
          </p:cNvPr>
          <p:cNvSpPr/>
          <p:nvPr/>
        </p:nvSpPr>
        <p:spPr>
          <a:xfrm>
            <a:off x="759887" y="6499225"/>
            <a:ext cx="112183"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Tree>
    <p:extLst>
      <p:ext uri="{BB962C8B-B14F-4D97-AF65-F5344CB8AC3E}">
        <p14:creationId xmlns:p14="http://schemas.microsoft.com/office/powerpoint/2010/main" val="103194189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anose="02070309020205020404"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anose="02070309020205020404"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0F2331E-1A68-4938-A6EA-06F924A14782}" type="datetimeFigureOut">
              <a:rPr lang="ru-RU" smtClean="0"/>
              <a:pPr>
                <a:defRPr/>
              </a:pPr>
              <a:t>04.08.2021</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4B2F668-C9ED-4541-AAEE-59A53A9AFF2F}" type="slidenum">
              <a:rPr lang="ru-RU" altLang="ru-RU" smtClean="0"/>
              <a:pPr>
                <a:defRPr/>
              </a:pPr>
              <a:t>‹#›</a:t>
            </a:fld>
            <a:endParaRPr lang="ru-RU" altLang="ru-RU"/>
          </a:p>
        </p:txBody>
      </p:sp>
    </p:spTree>
    <p:extLst>
      <p:ext uri="{BB962C8B-B14F-4D97-AF65-F5344CB8AC3E}">
        <p14:creationId xmlns:p14="http://schemas.microsoft.com/office/powerpoint/2010/main" val="1297852012"/>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8" Type="http://schemas.openxmlformats.org/officeDocument/2006/relationships/hyperlink" Target="http://internet.garant.ru/#/document/70103036/entry/0" TargetMode="External"/><Relationship Id="rId3" Type="http://schemas.openxmlformats.org/officeDocument/2006/relationships/hyperlink" Target="http://internet.garant.ru/#/document/12164203/entry/133" TargetMode="External"/><Relationship Id="rId7" Type="http://schemas.openxmlformats.org/officeDocument/2006/relationships/hyperlink" Target="http://internet.garant.ru/#/document/10108000/entry/20401" TargetMode="External"/><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hyperlink" Target="http://internet.garant.ru/#/document/12164203/entry/102" TargetMode="External"/><Relationship Id="rId11" Type="http://schemas.openxmlformats.org/officeDocument/2006/relationships/hyperlink" Target="http://internet.garant.ru/#/document/12164203/entry/0" TargetMode="External"/><Relationship Id="rId5" Type="http://schemas.openxmlformats.org/officeDocument/2006/relationships/hyperlink" Target="http://internet.garant.ru/#/document/12164203/entry/101" TargetMode="External"/><Relationship Id="rId10" Type="http://schemas.openxmlformats.org/officeDocument/2006/relationships/hyperlink" Target="http://internet.garant.ru/#/document/12125267/entry/0" TargetMode="External"/><Relationship Id="rId4" Type="http://schemas.openxmlformats.org/officeDocument/2006/relationships/hyperlink" Target="http://internet.garant.ru/#/document/70499600/entry/0" TargetMode="External"/><Relationship Id="rId9" Type="http://schemas.openxmlformats.org/officeDocument/2006/relationships/hyperlink" Target="http://internet.garant.ru/#/document/10108000/entry/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docs.cntd.ru/document/902135263" TargetMode="External"/><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internet.garant.ru/#/document/12164203/entry/0" TargetMode="External"/><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hyperlink" Target="http://internet.garant.ru/#/document/70499600/entry/0"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Par34"/><Relationship Id="rId7" Type="http://schemas.openxmlformats.org/officeDocument/2006/relationships/hyperlink" Target="#Par22"/><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hyperlink" Target="#Par17"/><Relationship Id="rId5" Type="http://schemas.openxmlformats.org/officeDocument/2006/relationships/hyperlink" Target="#Par14"/><Relationship Id="rId4" Type="http://schemas.openxmlformats.org/officeDocument/2006/relationships/hyperlink" Target="#Par13"/></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8FB211F-D77B-4E7F-9AE6-9DA8D25AC759}"/>
              </a:ext>
            </a:extLst>
          </p:cNvPr>
          <p:cNvPicPr>
            <a:picLocks noChangeAspect="1"/>
          </p:cNvPicPr>
          <p:nvPr/>
        </p:nvPicPr>
        <p:blipFill>
          <a:blip r:embed="rId2"/>
          <a:stretch>
            <a:fillRect/>
          </a:stretch>
        </p:blipFill>
        <p:spPr>
          <a:xfrm>
            <a:off x="1012054" y="569281"/>
            <a:ext cx="10265546" cy="4574368"/>
          </a:xfrm>
          <a:prstGeom prst="rect">
            <a:avLst/>
          </a:prstGeom>
        </p:spPr>
      </p:pic>
      <p:sp>
        <p:nvSpPr>
          <p:cNvPr id="2" name="Заголовок 1">
            <a:extLst>
              <a:ext uri="{FF2B5EF4-FFF2-40B4-BE49-F238E27FC236}">
                <a16:creationId xmlns:a16="http://schemas.microsoft.com/office/drawing/2014/main" id="{1D718387-A7E4-4419-9271-5D0A5EBC6E45}"/>
              </a:ext>
            </a:extLst>
          </p:cNvPr>
          <p:cNvSpPr>
            <a:spLocks noGrp="1"/>
          </p:cNvSpPr>
          <p:nvPr>
            <p:ph type="ctrTitle"/>
          </p:nvPr>
        </p:nvSpPr>
        <p:spPr>
          <a:xfrm>
            <a:off x="275208" y="302433"/>
            <a:ext cx="11002392" cy="4574368"/>
          </a:xfrm>
        </p:spPr>
        <p:txBody>
          <a:bodyPr/>
          <a:lstStyle/>
          <a:p>
            <a:r>
              <a:rPr lang="ru-RU" dirty="0"/>
              <a:t>  </a:t>
            </a:r>
          </a:p>
        </p:txBody>
      </p:sp>
      <p:sp>
        <p:nvSpPr>
          <p:cNvPr id="3" name="Подзаголовок 2">
            <a:extLst>
              <a:ext uri="{FF2B5EF4-FFF2-40B4-BE49-F238E27FC236}">
                <a16:creationId xmlns:a16="http://schemas.microsoft.com/office/drawing/2014/main" id="{EF3AB832-E8E5-4E98-8360-809A1721F7A2}"/>
              </a:ext>
            </a:extLst>
          </p:cNvPr>
          <p:cNvSpPr>
            <a:spLocks noGrp="1"/>
          </p:cNvSpPr>
          <p:nvPr>
            <p:ph type="subTitle" idx="1"/>
          </p:nvPr>
        </p:nvSpPr>
        <p:spPr/>
        <p:txBody>
          <a:bodyPr>
            <a:normAutofit/>
          </a:bodyPr>
          <a:lstStyle/>
          <a:p>
            <a:r>
              <a:rPr lang="ru-RU" sz="2400" b="1" dirty="0">
                <a:solidFill>
                  <a:srgbClr val="0070C0"/>
                </a:solidFill>
              </a:rPr>
              <a:t>Профилактика коррупции и совершенствование правовой грамотности сотрудников</a:t>
            </a:r>
            <a:br>
              <a:rPr lang="ru-RU" sz="2400" b="1" dirty="0">
                <a:solidFill>
                  <a:srgbClr val="0070C0"/>
                </a:solidFill>
              </a:rPr>
            </a:br>
            <a:r>
              <a:rPr lang="ru-RU" sz="2400" b="1" dirty="0">
                <a:solidFill>
                  <a:srgbClr val="0070C0"/>
                </a:solidFill>
              </a:rPr>
              <a:t> ГАУ РО «Донволонтер».</a:t>
            </a:r>
            <a:endParaRPr lang="ru-RU" dirty="0">
              <a:solidFill>
                <a:srgbClr val="0070C0"/>
              </a:solidFill>
            </a:endParaRPr>
          </a:p>
        </p:txBody>
      </p:sp>
    </p:spTree>
    <p:extLst>
      <p:ext uri="{BB962C8B-B14F-4D97-AF65-F5344CB8AC3E}">
        <p14:creationId xmlns:p14="http://schemas.microsoft.com/office/powerpoint/2010/main" val="2789338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srcRect r="84375"/>
          <a:stretch/>
        </p:blipFill>
        <p:spPr>
          <a:xfrm>
            <a:off x="0" y="8458"/>
            <a:ext cx="1905000" cy="6858000"/>
          </a:xfrm>
          <a:prstGeom prst="rect">
            <a:avLst/>
          </a:prstGeom>
        </p:spPr>
      </p:pic>
      <p:sp>
        <p:nvSpPr>
          <p:cNvPr id="5" name="Прямоугольник 4"/>
          <p:cNvSpPr/>
          <p:nvPr/>
        </p:nvSpPr>
        <p:spPr>
          <a:xfrm>
            <a:off x="1997477" y="753882"/>
            <a:ext cx="9556352" cy="5355312"/>
          </a:xfrm>
          <a:prstGeom prst="rect">
            <a:avLst/>
          </a:prstGeom>
          <a:ln w="38100" cmpd="dbl">
            <a:solidFill>
              <a:srgbClr val="C00000"/>
            </a:solidFill>
          </a:ln>
        </p:spPr>
        <p:txBody>
          <a:bodyPr wrap="square">
            <a:spAutoFit/>
          </a:bodyPr>
          <a:lstStyle/>
          <a:p>
            <a:pPr algn="just"/>
            <a:r>
              <a:rPr lang="ru-RU" dirty="0">
                <a:solidFill>
                  <a:srgbClr val="000000"/>
                </a:solidFill>
                <a:latin typeface="Microsoft YaHei Light" panose="020B0502040204020203" pitchFamily="34" charset="-122"/>
                <a:ea typeface="Microsoft YaHei Light" panose="020B0502040204020203" pitchFamily="34" charset="-122"/>
              </a:rPr>
              <a:t>Российское уголовное уложение 1903г (ст.682) предусматривало ответственность служащих, вступающих в запрещённые им по роду службы имущественные сделки. Но это не останавливало. На протяжении всего царствования Романовых коррупция оставалась немалой статьёй доходов мелких и крупных чиновников.</a:t>
            </a:r>
          </a:p>
          <a:p>
            <a:pPr algn="just"/>
            <a:r>
              <a:rPr lang="ru-RU" dirty="0">
                <a:solidFill>
                  <a:srgbClr val="000000"/>
                </a:solidFill>
                <a:latin typeface="Microsoft YaHei Light" panose="020B0502040204020203" pitchFamily="34" charset="-122"/>
                <a:ea typeface="Microsoft YaHei Light" panose="020B0502040204020203" pitchFamily="34" charset="-122"/>
              </a:rPr>
              <a:t>С 1918г. – по декрету о взяточничестве полагалось тюремное заключение на 5 лет                  с конфискацией имущества.</a:t>
            </a:r>
          </a:p>
          <a:p>
            <a:pPr algn="just"/>
            <a:r>
              <a:rPr lang="ru-RU" dirty="0">
                <a:solidFill>
                  <a:srgbClr val="000000"/>
                </a:solidFill>
                <a:latin typeface="Microsoft YaHei Light" panose="020B0502040204020203" pitchFamily="34" charset="-122"/>
                <a:ea typeface="Microsoft YaHei Light" panose="020B0502040204020203" pitchFamily="34" charset="-122"/>
              </a:rPr>
              <a:t>С 1922г. – по Уголовному Кодексу за взяточничество расстрел.</a:t>
            </a:r>
          </a:p>
          <a:p>
            <a:pPr algn="just"/>
            <a:r>
              <a:rPr lang="ru-RU" dirty="0">
                <a:solidFill>
                  <a:srgbClr val="000000"/>
                </a:solidFill>
                <a:latin typeface="Microsoft YaHei Light" panose="020B0502040204020203" pitchFamily="34" charset="-122"/>
                <a:ea typeface="Microsoft YaHei Light" panose="020B0502040204020203" pitchFamily="34" charset="-122"/>
              </a:rPr>
              <a:t>С 1957г. – официально борьба приостановлена, </a:t>
            </a:r>
            <a:r>
              <a:rPr lang="ru-RU" dirty="0" err="1">
                <a:solidFill>
                  <a:srgbClr val="000000"/>
                </a:solidFill>
                <a:latin typeface="Microsoft YaHei Light" panose="020B0502040204020203" pitchFamily="34" charset="-122"/>
                <a:ea typeface="Microsoft YaHei Light" panose="020B0502040204020203" pitchFamily="34" charset="-122"/>
              </a:rPr>
              <a:t>т.к</a:t>
            </a:r>
            <a:r>
              <a:rPr lang="ru-RU" dirty="0">
                <a:solidFill>
                  <a:srgbClr val="000000"/>
                </a:solidFill>
                <a:latin typeface="Microsoft YaHei Light" panose="020B0502040204020203" pitchFamily="34" charset="-122"/>
                <a:ea typeface="Microsoft YaHei Light" panose="020B0502040204020203" pitchFamily="34" charset="-122"/>
              </a:rPr>
              <a:t> коррупция считалась редким явлением.</a:t>
            </a:r>
          </a:p>
          <a:p>
            <a:pPr algn="just"/>
            <a:r>
              <a:rPr lang="ru-RU" dirty="0">
                <a:solidFill>
                  <a:srgbClr val="000000"/>
                </a:solidFill>
                <a:latin typeface="Microsoft YaHei Light" panose="020B0502040204020203" pitchFamily="34" charset="-122"/>
                <a:ea typeface="Microsoft YaHei Light" panose="020B0502040204020203" pitchFamily="34" charset="-122"/>
              </a:rPr>
              <a:t>С распадом СССР коррупция перекочевала в новый демократический строй.                 Новые власти продолжили борьбу с этим явлением.                                                  Б.Н. Ельциным был подписан 4 апреля 1992г. Указ «О борьбе с коррупцией в системе</a:t>
            </a:r>
          </a:p>
          <a:p>
            <a:pPr algn="just"/>
            <a:r>
              <a:rPr lang="ru-RU" dirty="0">
                <a:solidFill>
                  <a:srgbClr val="000000"/>
                </a:solidFill>
                <a:latin typeface="Microsoft YaHei Light" panose="020B0502040204020203" pitchFamily="34" charset="-122"/>
                <a:ea typeface="Microsoft YaHei Light" panose="020B0502040204020203" pitchFamily="34" charset="-122"/>
              </a:rPr>
              <a:t>государственной службы». </a:t>
            </a:r>
          </a:p>
          <a:p>
            <a:pPr algn="just"/>
            <a:r>
              <a:rPr lang="ru-RU" dirty="0">
                <a:solidFill>
                  <a:srgbClr val="000000"/>
                </a:solidFill>
                <a:latin typeface="Microsoft YaHei Light" panose="020B0502040204020203" pitchFamily="34" charset="-122"/>
                <a:ea typeface="Microsoft YaHei Light" panose="020B0502040204020203" pitchFamily="34" charset="-122"/>
              </a:rPr>
              <a:t>Это дало толчок для серии Указов по борьбе с коррупцией. Не один из них не дал существенных результатов. Коррупция продолжает процветать. </a:t>
            </a:r>
          </a:p>
          <a:p>
            <a:pPr algn="just"/>
            <a:r>
              <a:rPr lang="ru-RU" dirty="0">
                <a:solidFill>
                  <a:srgbClr val="000000"/>
                </a:solidFill>
                <a:latin typeface="Microsoft YaHei Light" panose="020B0502040204020203" pitchFamily="34" charset="-122"/>
                <a:ea typeface="Microsoft YaHei Light" panose="020B0502040204020203" pitchFamily="34" charset="-122"/>
              </a:rPr>
              <a:t>Президент В.В. Путин продолжает политику борьбу с коррупцией. </a:t>
            </a:r>
          </a:p>
          <a:p>
            <a:pPr algn="just"/>
            <a:r>
              <a:rPr lang="ru-RU" dirty="0">
                <a:solidFill>
                  <a:srgbClr val="000000"/>
                </a:solidFill>
                <a:latin typeface="Microsoft YaHei Light" panose="020B0502040204020203" pitchFamily="34" charset="-122"/>
                <a:ea typeface="Microsoft YaHei Light" panose="020B0502040204020203" pitchFamily="34" charset="-122"/>
              </a:rPr>
              <a:t>Так, победима ли коррупция?</a:t>
            </a:r>
          </a:p>
          <a:p>
            <a:pPr algn="just"/>
            <a:r>
              <a:rPr lang="ru-RU" dirty="0">
                <a:solidFill>
                  <a:srgbClr val="000000"/>
                </a:solidFill>
                <a:latin typeface="Microsoft YaHei Light" panose="020B0502040204020203" pitchFamily="34" charset="-122"/>
                <a:ea typeface="Microsoft YaHei Light" panose="020B0502040204020203" pitchFamily="34" charset="-122"/>
              </a:rPr>
              <a:t>Давайте мы попробуем ответить на этот вопрос и выработать свои способы борьбы               с коррупцией.</a:t>
            </a:r>
          </a:p>
        </p:txBody>
      </p:sp>
    </p:spTree>
    <p:extLst>
      <p:ext uri="{BB962C8B-B14F-4D97-AF65-F5344CB8AC3E}">
        <p14:creationId xmlns:p14="http://schemas.microsoft.com/office/powerpoint/2010/main" val="1814128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826A95-8B08-4B29-AF1F-DFC7F63F3F6D}"/>
              </a:ext>
            </a:extLst>
          </p:cNvPr>
          <p:cNvSpPr>
            <a:spLocks noGrp="1"/>
          </p:cNvSpPr>
          <p:nvPr>
            <p:ph type="title"/>
          </p:nvPr>
        </p:nvSpPr>
        <p:spPr/>
        <p:txBody>
          <a:bodyPr/>
          <a:lstStyle/>
          <a:p>
            <a:endParaRPr lang="ru-RU" dirty="0"/>
          </a:p>
        </p:txBody>
      </p:sp>
      <p:pic>
        <p:nvPicPr>
          <p:cNvPr id="4" name="Объект 3">
            <a:extLst>
              <a:ext uri="{FF2B5EF4-FFF2-40B4-BE49-F238E27FC236}">
                <a16:creationId xmlns:a16="http://schemas.microsoft.com/office/drawing/2014/main" id="{330A73E1-888E-4310-9887-1C1997F9EB48}"/>
              </a:ext>
            </a:extLst>
          </p:cNvPr>
          <p:cNvPicPr>
            <a:picLocks noGrp="1" noChangeAspect="1"/>
          </p:cNvPicPr>
          <p:nvPr>
            <p:ph idx="1"/>
          </p:nvPr>
        </p:nvPicPr>
        <p:blipFill>
          <a:blip r:embed="rId2"/>
          <a:stretch>
            <a:fillRect/>
          </a:stretch>
        </p:blipFill>
        <p:spPr>
          <a:xfrm>
            <a:off x="1097282" y="286607"/>
            <a:ext cx="10058399" cy="5285671"/>
          </a:xfrm>
          <a:prstGeom prst="rect">
            <a:avLst/>
          </a:prstGeom>
        </p:spPr>
      </p:pic>
    </p:spTree>
    <p:extLst>
      <p:ext uri="{BB962C8B-B14F-4D97-AF65-F5344CB8AC3E}">
        <p14:creationId xmlns:p14="http://schemas.microsoft.com/office/powerpoint/2010/main" val="2377543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CE732E04-74A5-4F57-BB21-8F988FE5FC1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640213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E7803B11-29BE-4547-8EFE-52B6E11ACA9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1999" cy="4572000"/>
          </a:xfrm>
        </p:spPr>
      </p:pic>
      <p:pic>
        <p:nvPicPr>
          <p:cNvPr id="2" name="Рисунок 1">
            <a:extLst>
              <a:ext uri="{FF2B5EF4-FFF2-40B4-BE49-F238E27FC236}">
                <a16:creationId xmlns:a16="http://schemas.microsoft.com/office/drawing/2014/main" id="{D03AEBE1-2C0D-4FE3-8F70-843DDF6F8E25}"/>
              </a:ext>
            </a:extLst>
          </p:cNvPr>
          <p:cNvPicPr>
            <a:picLocks noChangeAspect="1"/>
          </p:cNvPicPr>
          <p:nvPr/>
        </p:nvPicPr>
        <p:blipFill>
          <a:blip r:embed="rId3"/>
          <a:stretch>
            <a:fillRect/>
          </a:stretch>
        </p:blipFill>
        <p:spPr>
          <a:xfrm>
            <a:off x="0" y="4358936"/>
            <a:ext cx="12192000" cy="2499064"/>
          </a:xfrm>
          <a:prstGeom prst="rect">
            <a:avLst/>
          </a:prstGeom>
        </p:spPr>
      </p:pic>
    </p:spTree>
    <p:extLst>
      <p:ext uri="{BB962C8B-B14F-4D97-AF65-F5344CB8AC3E}">
        <p14:creationId xmlns:p14="http://schemas.microsoft.com/office/powerpoint/2010/main" val="1802156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1340C3BF-9E0A-4E38-B8D4-8DE43E88C68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1791288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5CA4F4B9-3A4F-4C3F-A985-D1C4AF4CBAD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p:spPr>
      </p:pic>
    </p:spTree>
    <p:extLst>
      <p:ext uri="{BB962C8B-B14F-4D97-AF65-F5344CB8AC3E}">
        <p14:creationId xmlns:p14="http://schemas.microsoft.com/office/powerpoint/2010/main" val="3814477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1BC99457-A6B8-4367-8848-E8C8D78EA37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p:spPr>
      </p:pic>
    </p:spTree>
    <p:extLst>
      <p:ext uri="{BB962C8B-B14F-4D97-AF65-F5344CB8AC3E}">
        <p14:creationId xmlns:p14="http://schemas.microsoft.com/office/powerpoint/2010/main" val="2005574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71B2391F-D2DC-454C-A1CB-B84A35C7268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p:spPr>
      </p:pic>
    </p:spTree>
    <p:extLst>
      <p:ext uri="{BB962C8B-B14F-4D97-AF65-F5344CB8AC3E}">
        <p14:creationId xmlns:p14="http://schemas.microsoft.com/office/powerpoint/2010/main" val="1327000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107D5BAE-5652-4B08-8C36-89102544120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p:spPr>
      </p:pic>
    </p:spTree>
    <p:extLst>
      <p:ext uri="{BB962C8B-B14F-4D97-AF65-F5344CB8AC3E}">
        <p14:creationId xmlns:p14="http://schemas.microsoft.com/office/powerpoint/2010/main" val="1790786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90C6E594-7EF5-42F1-82EF-D8680C6D087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243422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881A8E-2294-410A-B840-863B62A28BBD}"/>
              </a:ext>
            </a:extLst>
          </p:cNvPr>
          <p:cNvSpPr>
            <a:spLocks noGrp="1"/>
          </p:cNvSpPr>
          <p:nvPr>
            <p:ph type="title"/>
          </p:nvPr>
        </p:nvSpPr>
        <p:spPr>
          <a:xfrm>
            <a:off x="1992313" y="549275"/>
            <a:ext cx="8401050" cy="1143000"/>
          </a:xfrm>
        </p:spPr>
        <p:txBody>
          <a:bodyPr>
            <a:normAutofit fontScale="90000"/>
          </a:bodyPr>
          <a:lstStyle/>
          <a:p>
            <a:pPr eaLnBrk="1" fontAlgn="auto" hangingPunct="1">
              <a:spcAft>
                <a:spcPts val="0"/>
              </a:spcAft>
              <a:defRPr/>
            </a:pPr>
            <a:r>
              <a:rPr lang="ru-RU" b="1" i="1" dirty="0">
                <a:solidFill>
                  <a:srgbClr val="C00000"/>
                </a:solidFill>
              </a:rPr>
              <a:t>О чем гласит народная мудрость…</a:t>
            </a:r>
          </a:p>
        </p:txBody>
      </p:sp>
      <p:sp>
        <p:nvSpPr>
          <p:cNvPr id="3" name="Содержимое 2">
            <a:extLst>
              <a:ext uri="{FF2B5EF4-FFF2-40B4-BE49-F238E27FC236}">
                <a16:creationId xmlns:a16="http://schemas.microsoft.com/office/drawing/2014/main" id="{50231B26-E4E5-48DD-9033-B86B227A9783}"/>
              </a:ext>
            </a:extLst>
          </p:cNvPr>
          <p:cNvSpPr>
            <a:spLocks noGrp="1"/>
          </p:cNvSpPr>
          <p:nvPr>
            <p:ph idx="1"/>
          </p:nvPr>
        </p:nvSpPr>
        <p:spPr>
          <a:xfrm>
            <a:off x="1992313" y="1773238"/>
            <a:ext cx="8229600" cy="4525962"/>
          </a:xfrm>
        </p:spPr>
        <p:txBody>
          <a:bodyPr rtlCol="0">
            <a:normAutofit fontScale="92500"/>
          </a:bodyPr>
          <a:lstStyle/>
          <a:p>
            <a:pPr marL="0" indent="0" eaLnBrk="1" fontAlgn="auto" hangingPunct="1">
              <a:spcBef>
                <a:spcPts val="0"/>
              </a:spcBef>
              <a:spcAft>
                <a:spcPts val="0"/>
              </a:spcAft>
              <a:buNone/>
              <a:defRPr/>
            </a:pPr>
            <a:r>
              <a:rPr lang="ru-RU" b="1" dirty="0">
                <a:solidFill>
                  <a:schemeClr val="tx2">
                    <a:lumMod val="50000"/>
                  </a:schemeClr>
                </a:solidFill>
                <a:latin typeface="Bookman Old Style" pitchFamily="18" charset="0"/>
              </a:rPr>
              <a:t>  </a:t>
            </a:r>
            <a:r>
              <a:rPr lang="ru-RU" b="1" i="1" dirty="0">
                <a:solidFill>
                  <a:schemeClr val="tx2">
                    <a:lumMod val="50000"/>
                  </a:schemeClr>
                </a:solidFill>
                <a:latin typeface="Bookman Old Style" pitchFamily="18" charset="0"/>
              </a:rPr>
              <a:t>Вспомните, какие пословицы и поговорки отражают коррупционную деятельность в современном обществе?   </a:t>
            </a:r>
          </a:p>
          <a:p>
            <a:pPr marL="365760" indent="-365760" eaLnBrk="1" fontAlgn="auto" hangingPunct="1">
              <a:spcAft>
                <a:spcPts val="0"/>
              </a:spcAft>
              <a:defRPr/>
            </a:pPr>
            <a:r>
              <a:rPr lang="ru-RU" b="1" dirty="0">
                <a:solidFill>
                  <a:srgbClr val="0000FF"/>
                </a:solidFill>
                <a:latin typeface="Bookman Old Style" pitchFamily="18" charset="0"/>
              </a:rPr>
              <a:t>«Не подмажешь, не поедешь» </a:t>
            </a:r>
            <a:r>
              <a:rPr lang="ru-RU" dirty="0">
                <a:solidFill>
                  <a:schemeClr val="tx2">
                    <a:lumMod val="50000"/>
                  </a:schemeClr>
                </a:solidFill>
                <a:latin typeface="Bookman Old Style" pitchFamily="18" charset="0"/>
              </a:rPr>
              <a:t>– вымогательство, взяточничество.</a:t>
            </a:r>
          </a:p>
          <a:p>
            <a:pPr marL="365760" indent="-365760" eaLnBrk="1" fontAlgn="auto" hangingPunct="1">
              <a:spcAft>
                <a:spcPts val="0"/>
              </a:spcAft>
              <a:defRPr/>
            </a:pPr>
            <a:r>
              <a:rPr lang="ru-RU" b="1" dirty="0">
                <a:solidFill>
                  <a:srgbClr val="0000FF"/>
                </a:solidFill>
                <a:latin typeface="Bookman Old Style" pitchFamily="18" charset="0"/>
              </a:rPr>
              <a:t>«Рука руку моет»</a:t>
            </a:r>
            <a:r>
              <a:rPr lang="ru-RU" dirty="0">
                <a:solidFill>
                  <a:srgbClr val="0000FF"/>
                </a:solidFill>
                <a:latin typeface="Bookman Old Style" pitchFamily="18" charset="0"/>
              </a:rPr>
              <a:t> </a:t>
            </a:r>
            <a:r>
              <a:rPr lang="ru-RU" dirty="0">
                <a:solidFill>
                  <a:schemeClr val="tx2">
                    <a:lumMod val="50000"/>
                  </a:schemeClr>
                </a:solidFill>
                <a:latin typeface="Bookman Old Style" pitchFamily="18" charset="0"/>
              </a:rPr>
              <a:t>– групповая запланированная деятельность в подкупе.</a:t>
            </a:r>
          </a:p>
          <a:p>
            <a:pPr marL="365760" indent="-365760" eaLnBrk="1" fontAlgn="auto" hangingPunct="1">
              <a:spcAft>
                <a:spcPts val="0"/>
              </a:spcAft>
              <a:defRPr/>
            </a:pPr>
            <a:r>
              <a:rPr lang="ru-RU" b="1" dirty="0">
                <a:solidFill>
                  <a:srgbClr val="0000FF"/>
                </a:solidFill>
                <a:latin typeface="Bookman Old Style" pitchFamily="18" charset="0"/>
              </a:rPr>
              <a:t>«Загребать жар чужими руками» </a:t>
            </a:r>
            <a:r>
              <a:rPr lang="ru-RU" dirty="0">
                <a:solidFill>
                  <a:schemeClr val="tx2">
                    <a:lumMod val="50000"/>
                  </a:schemeClr>
                </a:solidFill>
                <a:latin typeface="Bookman Old Style" pitchFamily="18" charset="0"/>
              </a:rPr>
              <a:t>– несознательное соучастие в мошенничестве и аферах.</a:t>
            </a:r>
          </a:p>
          <a:p>
            <a:pPr marL="365760" indent="-365760" eaLnBrk="1" fontAlgn="auto" hangingPunct="1">
              <a:spcAft>
                <a:spcPts val="0"/>
              </a:spcAft>
              <a:defRPr/>
            </a:pPr>
            <a:r>
              <a:rPr lang="ru-RU" b="1" dirty="0">
                <a:solidFill>
                  <a:srgbClr val="0000FF"/>
                </a:solidFill>
                <a:latin typeface="Bookman Old Style" pitchFamily="18" charset="0"/>
              </a:rPr>
              <a:t>«Видит око, да зуб не мед» </a:t>
            </a:r>
            <a:r>
              <a:rPr lang="ru-RU" dirty="0">
                <a:solidFill>
                  <a:schemeClr val="tx2">
                    <a:lumMod val="50000"/>
                  </a:schemeClr>
                </a:solidFill>
                <a:latin typeface="Bookman Old Style" pitchFamily="18" charset="0"/>
              </a:rPr>
              <a:t>– безрезультативность действий борьбы с коррупцией.</a:t>
            </a:r>
          </a:p>
          <a:p>
            <a:pPr marL="0" indent="0" eaLnBrk="1" fontAlgn="auto" hangingPunct="1">
              <a:spcBef>
                <a:spcPts val="0"/>
              </a:spcBef>
              <a:spcAft>
                <a:spcPts val="0"/>
              </a:spcAft>
              <a:buNone/>
              <a:defRPr/>
            </a:pPr>
            <a:endParaRPr lang="ru-RU" dirty="0">
              <a:solidFill>
                <a:srgbClr val="00206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CB9C60FB-0700-4A72-B7B2-5B3650E59E2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p:spPr>
      </p:pic>
    </p:spTree>
    <p:extLst>
      <p:ext uri="{BB962C8B-B14F-4D97-AF65-F5344CB8AC3E}">
        <p14:creationId xmlns:p14="http://schemas.microsoft.com/office/powerpoint/2010/main" val="504177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A45309D7-DABF-48D5-A55D-534ABC05B09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p:spPr>
      </p:pic>
    </p:spTree>
    <p:extLst>
      <p:ext uri="{BB962C8B-B14F-4D97-AF65-F5344CB8AC3E}">
        <p14:creationId xmlns:p14="http://schemas.microsoft.com/office/powerpoint/2010/main" val="3698594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AB0D22D9-A724-4772-A0DE-B788BBF4C947}"/>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7801" b="27081"/>
          <a:stretch/>
        </p:blipFill>
        <p:spPr>
          <a:xfrm>
            <a:off x="3471168" y="0"/>
            <a:ext cx="5211193" cy="2121763"/>
          </a:xfrm>
        </p:spPr>
      </p:pic>
      <p:pic>
        <p:nvPicPr>
          <p:cNvPr id="4" name="Рисунок 3">
            <a:extLst>
              <a:ext uri="{FF2B5EF4-FFF2-40B4-BE49-F238E27FC236}">
                <a16:creationId xmlns:a16="http://schemas.microsoft.com/office/drawing/2014/main" id="{2B89C113-037B-4D0D-9474-DD2BEFF3ADF5}"/>
              </a:ext>
            </a:extLst>
          </p:cNvPr>
          <p:cNvPicPr>
            <a:picLocks noChangeAspect="1"/>
          </p:cNvPicPr>
          <p:nvPr/>
        </p:nvPicPr>
        <p:blipFill>
          <a:blip r:embed="rId3"/>
          <a:stretch>
            <a:fillRect/>
          </a:stretch>
        </p:blipFill>
        <p:spPr>
          <a:xfrm>
            <a:off x="60437" y="1673655"/>
            <a:ext cx="6035563" cy="1981372"/>
          </a:xfrm>
          <a:prstGeom prst="rect">
            <a:avLst/>
          </a:prstGeom>
        </p:spPr>
      </p:pic>
      <p:pic>
        <p:nvPicPr>
          <p:cNvPr id="6" name="Рисунок 5">
            <a:extLst>
              <a:ext uri="{FF2B5EF4-FFF2-40B4-BE49-F238E27FC236}">
                <a16:creationId xmlns:a16="http://schemas.microsoft.com/office/drawing/2014/main" id="{91ABD564-66A6-449A-8B4E-24ED8DF0D266}"/>
              </a:ext>
            </a:extLst>
          </p:cNvPr>
          <p:cNvPicPr>
            <a:picLocks noChangeAspect="1"/>
          </p:cNvPicPr>
          <p:nvPr/>
        </p:nvPicPr>
        <p:blipFill>
          <a:blip r:embed="rId4"/>
          <a:stretch>
            <a:fillRect/>
          </a:stretch>
        </p:blipFill>
        <p:spPr>
          <a:xfrm>
            <a:off x="6650674" y="3360884"/>
            <a:ext cx="5383235" cy="3322608"/>
          </a:xfrm>
          <a:prstGeom prst="rect">
            <a:avLst/>
          </a:prstGeom>
        </p:spPr>
      </p:pic>
    </p:spTree>
    <p:extLst>
      <p:ext uri="{BB962C8B-B14F-4D97-AF65-F5344CB8AC3E}">
        <p14:creationId xmlns:p14="http://schemas.microsoft.com/office/powerpoint/2010/main" val="4005748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srcRect r="84375"/>
          <a:stretch/>
        </p:blipFill>
        <p:spPr>
          <a:xfrm>
            <a:off x="1" y="8458"/>
            <a:ext cx="352540" cy="6858000"/>
          </a:xfrm>
          <a:prstGeom prst="rect">
            <a:avLst/>
          </a:prstGeom>
        </p:spPr>
      </p:pic>
      <p:sp>
        <p:nvSpPr>
          <p:cNvPr id="5" name="Прямоугольник 4"/>
          <p:cNvSpPr/>
          <p:nvPr/>
        </p:nvSpPr>
        <p:spPr>
          <a:xfrm>
            <a:off x="352541" y="344303"/>
            <a:ext cx="11667824" cy="17943374"/>
          </a:xfrm>
          <a:prstGeom prst="rect">
            <a:avLst/>
          </a:prstGeom>
          <a:ln w="38100" cmpd="dbl">
            <a:solidFill>
              <a:srgbClr val="C000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Коррупционные риски при разработке документации о закупках:</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 Отсутствие в документации необходимых параметров закупки и проектов договоров;</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 Разработка параметров закупки и технического задания под конкретного исполнителя;</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3. Включение дополнительных условий в техническую документацию, не предусмотренных законодательством;</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4. Некорректность и противоречивость условий определения закупки, условий исполнения договора, условий приемки объекта закупки, гарантийных условий;</a:t>
            </a:r>
          </a:p>
          <a:p>
            <a:pPr marL="0" marR="0" lvl="0" indent="0" algn="just" defTabSz="914400" rtl="0" eaLnBrk="1" fontAlgn="auto" latinLnBrk="0" hangingPunct="1">
              <a:lnSpc>
                <a:spcPct val="100000"/>
              </a:lnSpc>
              <a:spcBef>
                <a:spcPts val="0"/>
              </a:spcBef>
              <a:spcAft>
                <a:spcPts val="0"/>
              </a:spcAft>
              <a:buClrTx/>
              <a:buSzTx/>
              <a:buFontTx/>
              <a:buNone/>
              <a:tabLst/>
              <a:defRPr/>
            </a:pPr>
            <a:r>
              <a:rPr lang="ru-RU" b="1" dirty="0">
                <a:solidFill>
                  <a:prstClr val="black"/>
                </a:solidFill>
                <a:latin typeface="Times New Roman" panose="02020603050405020304" pitchFamily="18" charset="0"/>
                <a:cs typeface="Times New Roman" panose="02020603050405020304" pitchFamily="18" charset="0"/>
              </a:rPr>
              <a:t>     </a:t>
            </a:r>
            <a:r>
              <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 Определение круга и места расположения потребителей заказа, объема потребления;</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6. </a:t>
            </a:r>
            <a:r>
              <a:rPr lang="ru-RU" b="1" dirty="0">
                <a:solidFill>
                  <a:prstClr val="black"/>
                </a:solidFill>
                <a:latin typeface="Times New Roman" panose="02020603050405020304" pitchFamily="18" charset="0"/>
                <a:cs typeface="Times New Roman" panose="02020603050405020304" pitchFamily="18" charset="0"/>
              </a:rPr>
              <a:t>Р</a:t>
            </a:r>
            <a:r>
              <a:rPr kumimoji="0" lang="ru-RU"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азмещение</a:t>
            </a:r>
            <a:r>
              <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неполного комплекта документов;</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7. Отсутствие в документации необходимых сведений.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Коррупционные риски при заключении договора:</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 Изменение условий договора;</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 Запрос раннее не запрошенных документов и сведений при заключении договора;</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3. Затягивание (ускорение) заключения договора;</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4. Необоснованный отказ от заключения договора.</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Коррупционные риски при приеме заявок о закупке:</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ru-RU" sz="2400" b="1" dirty="0">
              <a:solidFill>
                <a:prstClr val="black"/>
              </a:solidFill>
              <a:latin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kumimoji="0" lang="ru-RU"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Прямые контакты заказчика с лицом, подавшим заявку;</a:t>
            </a: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lang="ru-RU" sz="1600" b="1" dirty="0">
                <a:solidFill>
                  <a:prstClr val="black"/>
                </a:solidFill>
                <a:latin typeface="Times New Roman" panose="02020603050405020304" pitchFamily="18" charset="0"/>
                <a:cs typeface="Times New Roman" panose="02020603050405020304" pitchFamily="18" charset="0"/>
              </a:rPr>
              <a:t>Предоставление заказчиком неполной или разной информации о закупке, подмена разъяснений ссылками на документацию о закупке;</a:t>
            </a: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lang="ru-RU" sz="1600" b="1" dirty="0">
                <a:solidFill>
                  <a:prstClr val="black"/>
                </a:solidFill>
                <a:latin typeface="Times New Roman" panose="02020603050405020304" pitchFamily="18" charset="0"/>
                <a:cs typeface="Times New Roman" panose="02020603050405020304" pitchFamily="18" charset="0"/>
              </a:rPr>
              <a:t>Неоднозначные разъяснения заказчика или изменения в документацию;</a:t>
            </a: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kumimoji="0" lang="ru-RU"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Сговор поставщиков с целью влияния на цену путем подачи предложений с завышенной ценой.</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Коррупционные риски при рассмотрении заявок:</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ru-RU" b="1" dirty="0">
                <a:solidFill>
                  <a:prstClr val="black"/>
                </a:solidFill>
                <a:latin typeface="Times New Roman" panose="02020603050405020304" pitchFamily="18" charset="0"/>
                <a:cs typeface="Times New Roman" panose="02020603050405020304" pitchFamily="18" charset="0"/>
              </a:rPr>
              <a:t>     1. Неоднозначное отношение к разным  участникам размещения заказа ( с идентичными условиями предложений от лиц, подавших заявку: одни из них допускаются, другие нет);</a:t>
            </a:r>
          </a:p>
          <a:p>
            <a:pPr marL="0" marR="0" lvl="0" indent="0" algn="just" defTabSz="914400" rtl="0" eaLnBrk="1" fontAlgn="auto" latinLnBrk="0" hangingPunct="1">
              <a:lnSpc>
                <a:spcPct val="100000"/>
              </a:lnSpc>
              <a:spcBef>
                <a:spcPts val="0"/>
              </a:spcBef>
              <a:spcAft>
                <a:spcPts val="0"/>
              </a:spcAft>
              <a:buClrTx/>
              <a:buSzTx/>
              <a:buFontTx/>
              <a:buNone/>
              <a:tabLst/>
              <a:defRPr/>
            </a:pPr>
            <a:r>
              <a:rPr lang="ru-RU" b="1" dirty="0">
                <a:solidFill>
                  <a:prstClr val="black"/>
                </a:solidFill>
                <a:latin typeface="Times New Roman" panose="02020603050405020304" pitchFamily="18" charset="0"/>
                <a:cs typeface="Times New Roman" panose="02020603050405020304" pitchFamily="18" charset="0"/>
              </a:rPr>
              <a:t>     2</a:t>
            </a:r>
            <a:r>
              <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Регулярные победы конкретной организации или аффилированных организаций в закупках одного и того же заказчика  в течение длительного времени;</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3. Выполнение для заказчика разнопрофильных работ одной и той же организацией в течение длительного периода времени;</a:t>
            </a:r>
          </a:p>
          <a:p>
            <a:pPr marL="0" marR="0" lvl="0" indent="0" algn="just" defTabSz="914400" rtl="0" eaLnBrk="1" fontAlgn="auto" latinLnBrk="0" hangingPunct="1">
              <a:lnSpc>
                <a:spcPct val="100000"/>
              </a:lnSpc>
              <a:spcBef>
                <a:spcPts val="0"/>
              </a:spcBef>
              <a:spcAft>
                <a:spcPts val="0"/>
              </a:spcAft>
              <a:buClrTx/>
              <a:buSzTx/>
              <a:buFontTx/>
              <a:buNone/>
              <a:tabLst/>
              <a:defRPr/>
            </a:pPr>
            <a:r>
              <a:rPr lang="ru-RU" b="1" dirty="0">
                <a:solidFill>
                  <a:prstClr val="black"/>
                </a:solidFill>
                <a:latin typeface="Times New Roman" panose="02020603050405020304" pitchFamily="18" charset="0"/>
                <a:cs typeface="Times New Roman" panose="02020603050405020304" pitchFamily="18" charset="0"/>
              </a:rPr>
              <a:t>   4. Неприменение штрафных санкций в условиях нарушения договорных обязательств;</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5. Значительные корректировки условий на этапе исполнения договора.</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Коррупционные риски при исполнении договора:</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1.Не предоставление информации, необходимых материалов для исполнения заказа со стороны заказчика;</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2.Обременение договора необъявленными дополнительными условиями;</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3. Пересмотр объемов закупок, дополнительные соглашения о пересмотре цен;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4. Необязательные условия приемки продукции по договору;</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5. Отсрочка (ускорение) приемки  и оплаты по договору;</a:t>
            </a:r>
          </a:p>
          <a:p>
            <a:pPr marL="0" marR="0" lvl="0" indent="0" algn="just" defTabSz="914400" rtl="0" eaLnBrk="1" fontAlgn="auto" latinLnBrk="0" hangingPunct="1">
              <a:lnSpc>
                <a:spcPct val="100000"/>
              </a:lnSpc>
              <a:spcBef>
                <a:spcPts val="0"/>
              </a:spcBef>
              <a:spcAft>
                <a:spcPts val="0"/>
              </a:spcAft>
              <a:buClrTx/>
              <a:buSzTx/>
              <a:buFontTx/>
              <a:buNone/>
              <a:tabLst/>
              <a:defRPr/>
            </a:pPr>
            <a:r>
              <a:rPr lang="ru-RU" b="1" dirty="0">
                <a:solidFill>
                  <a:prstClr val="black"/>
                </a:solidFill>
                <a:latin typeface="Times New Roman" panose="02020603050405020304" pitchFamily="18" charset="0"/>
                <a:cs typeface="Times New Roman" panose="02020603050405020304" pitchFamily="18" charset="0"/>
              </a:rPr>
              <a:t>    6</a:t>
            </a:r>
            <a:r>
              <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.Отсутствие контроля за исполнением гарантийных обязательств;</a:t>
            </a:r>
          </a:p>
          <a:p>
            <a:pPr marL="0" marR="0" lvl="0" indent="0" algn="just" defTabSz="914400" rtl="0" eaLnBrk="1" fontAlgn="auto" latinLnBrk="0" hangingPunct="1">
              <a:lnSpc>
                <a:spcPct val="100000"/>
              </a:lnSpc>
              <a:spcBef>
                <a:spcPts val="0"/>
              </a:spcBef>
              <a:spcAft>
                <a:spcPts val="0"/>
              </a:spcAft>
              <a:buClrTx/>
              <a:buSzTx/>
              <a:buFontTx/>
              <a:buNone/>
              <a:tabLst/>
              <a:defRPr/>
            </a:pPr>
            <a:r>
              <a:rPr lang="ru-RU" b="1" dirty="0">
                <a:solidFill>
                  <a:prstClr val="black"/>
                </a:solidFill>
                <a:latin typeface="Times New Roman" panose="02020603050405020304" pitchFamily="18" charset="0"/>
                <a:cs typeface="Times New Roman" panose="02020603050405020304" pitchFamily="18" charset="0"/>
              </a:rPr>
              <a:t>    7. Претензии по объемам и срокам гарантий;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8. Изменение заказчиком условий гарантийного обслуживания;</a:t>
            </a:r>
          </a:p>
          <a:p>
            <a:pPr marL="0" marR="0" lvl="0" indent="0" algn="just" defTabSz="914400" rtl="0" eaLnBrk="1" fontAlgn="auto" latinLnBrk="0" hangingPunct="1">
              <a:lnSpc>
                <a:spcPct val="100000"/>
              </a:lnSpc>
              <a:spcBef>
                <a:spcPts val="0"/>
              </a:spcBef>
              <a:spcAft>
                <a:spcPts val="0"/>
              </a:spcAft>
              <a:buClrTx/>
              <a:buSzTx/>
              <a:buFontTx/>
              <a:buNone/>
              <a:tabLst/>
              <a:defRPr/>
            </a:pPr>
            <a:r>
              <a:rPr lang="ru-RU" b="1" dirty="0">
                <a:solidFill>
                  <a:prstClr val="black"/>
                </a:solidFill>
                <a:latin typeface="Times New Roman" panose="02020603050405020304" pitchFamily="18" charset="0"/>
                <a:cs typeface="Times New Roman" panose="02020603050405020304" pitchFamily="18" charset="0"/>
              </a:rPr>
              <a:t>    9. Игнорирование гарантийного периода.</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ru-RU" b="1" dirty="0">
              <a:solidFill>
                <a:prstClr val="black"/>
              </a:solidFill>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Коррупционные риски при приеме заявок о закупке:</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lang="ru-RU" b="1" dirty="0">
                <a:solidFill>
                  <a:prstClr val="black"/>
                </a:solidFill>
                <a:latin typeface="Times New Roman" panose="02020603050405020304" pitchFamily="18" charset="0"/>
                <a:cs typeface="Times New Roman" panose="02020603050405020304" pitchFamily="18" charset="0"/>
              </a:rPr>
              <a:t>Частые и длительные приватные переговоры с потенциальными поставщиками;</a:t>
            </a: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kumimoji="0" lang="ru-RU"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Неожиданный интерес к деятельности должностного лица, ответственного за размещение закупок со стороны других сотрудников или подразделений, в чью компетенцию не входят вопросы размещения заказа;</a:t>
            </a: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lang="ru-RU" b="1" dirty="0">
                <a:solidFill>
                  <a:prstClr val="black"/>
                </a:solidFill>
                <a:latin typeface="Times New Roman" panose="02020603050405020304" pitchFamily="18" charset="0"/>
                <a:cs typeface="Times New Roman" panose="02020603050405020304" pitchFamily="18" charset="0"/>
              </a:rPr>
              <a:t>Неожиданная смена точки зрения на рассматриваемые вопросы;</a:t>
            </a: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kumimoji="0" lang="ru-RU"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Необъяснимо дорогостоящий досуг;</a:t>
            </a: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lang="ru-RU" b="1" dirty="0">
                <a:solidFill>
                  <a:prstClr val="black"/>
                </a:solidFill>
                <a:latin typeface="Times New Roman" panose="02020603050405020304" pitchFamily="18" charset="0"/>
                <a:cs typeface="Times New Roman" panose="02020603050405020304" pitchFamily="18" charset="0"/>
              </a:rPr>
              <a:t>Необоснованное резкое изменение материального благосостояния ответственных должностных лиц;</a:t>
            </a: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kumimoji="0" lang="ru-RU"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Откат от очередного отпуска, присутствие на работе при болезнях в период проведения крупных закупок.</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85770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CB3E08-595C-427D-8AFC-696C22E5292A}"/>
              </a:ext>
            </a:extLst>
          </p:cNvPr>
          <p:cNvSpPr>
            <a:spLocks noGrp="1"/>
          </p:cNvSpPr>
          <p:nvPr>
            <p:ph type="title"/>
          </p:nvPr>
        </p:nvSpPr>
        <p:spPr>
          <a:xfrm>
            <a:off x="0" y="-1"/>
            <a:ext cx="12192000" cy="2710149"/>
          </a:xfrm>
        </p:spPr>
        <p:txBody>
          <a:bodyPr/>
          <a:lstStyle/>
          <a:p>
            <a:r>
              <a:rPr lang="ru-RU" sz="3200" dirty="0">
                <a:solidFill>
                  <a:srgbClr val="FF0000"/>
                </a:solidFill>
              </a:rPr>
              <a:t>Алгоритм действий, обязанность работников                                    ГАУ РО «Донволонтер» в связи с предупреждением                             и противодействием коррупции:                     </a:t>
            </a:r>
          </a:p>
        </p:txBody>
      </p:sp>
      <p:pic>
        <p:nvPicPr>
          <p:cNvPr id="5" name="Объект 4">
            <a:extLst>
              <a:ext uri="{FF2B5EF4-FFF2-40B4-BE49-F238E27FC236}">
                <a16:creationId xmlns:a16="http://schemas.microsoft.com/office/drawing/2014/main" id="{09499A02-12A9-41AA-99BA-6E051EB300C2}"/>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07" t="37443" r="-1" b="11492"/>
          <a:stretch/>
        </p:blipFill>
        <p:spPr>
          <a:xfrm>
            <a:off x="0" y="2710148"/>
            <a:ext cx="12192000" cy="4147852"/>
          </a:xfrm>
        </p:spPr>
      </p:pic>
    </p:spTree>
    <p:extLst>
      <p:ext uri="{BB962C8B-B14F-4D97-AF65-F5344CB8AC3E}">
        <p14:creationId xmlns:p14="http://schemas.microsoft.com/office/powerpoint/2010/main" val="1995372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A7050DD3-B400-4A01-BEAE-2B1529CA59B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1999" cy="4632960"/>
          </a:xfrm>
        </p:spPr>
      </p:pic>
      <p:pic>
        <p:nvPicPr>
          <p:cNvPr id="3" name="Рисунок 2">
            <a:extLst>
              <a:ext uri="{FF2B5EF4-FFF2-40B4-BE49-F238E27FC236}">
                <a16:creationId xmlns:a16="http://schemas.microsoft.com/office/drawing/2014/main" id="{9071E6D6-1C9E-4E53-BE30-102E34EBD890}"/>
              </a:ext>
            </a:extLst>
          </p:cNvPr>
          <p:cNvPicPr>
            <a:picLocks noChangeAspect="1"/>
          </p:cNvPicPr>
          <p:nvPr/>
        </p:nvPicPr>
        <p:blipFill>
          <a:blip r:embed="rId3"/>
          <a:stretch>
            <a:fillRect/>
          </a:stretch>
        </p:blipFill>
        <p:spPr>
          <a:xfrm>
            <a:off x="0" y="4632960"/>
            <a:ext cx="12192000" cy="2225040"/>
          </a:xfrm>
          <a:prstGeom prst="rect">
            <a:avLst/>
          </a:prstGeom>
        </p:spPr>
      </p:pic>
    </p:spTree>
    <p:extLst>
      <p:ext uri="{BB962C8B-B14F-4D97-AF65-F5344CB8AC3E}">
        <p14:creationId xmlns:p14="http://schemas.microsoft.com/office/powerpoint/2010/main" val="928695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700CB7D3-A895-460A-BCBB-3EDDC0818A2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3960121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srcRect r="84375"/>
          <a:stretch/>
        </p:blipFill>
        <p:spPr>
          <a:xfrm>
            <a:off x="1" y="8458"/>
            <a:ext cx="352540" cy="6858000"/>
          </a:xfrm>
          <a:prstGeom prst="rect">
            <a:avLst/>
          </a:prstGeom>
        </p:spPr>
      </p:pic>
      <p:sp>
        <p:nvSpPr>
          <p:cNvPr id="5" name="Прямоугольник 4"/>
          <p:cNvSpPr/>
          <p:nvPr/>
        </p:nvSpPr>
        <p:spPr>
          <a:xfrm>
            <a:off x="352541" y="344303"/>
            <a:ext cx="11839458" cy="5816977"/>
          </a:xfrm>
          <a:prstGeom prst="rect">
            <a:avLst/>
          </a:prstGeom>
          <a:ln w="38100" cmpd="dbl">
            <a:solidFill>
              <a:srgbClr val="C000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В учреждении утверждены следующие локальные нормативные акты </a:t>
            </a:r>
            <a:br>
              <a:rPr kumimoji="0" lang="ru-RU"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ru-RU"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ГАУ РО «Донволонтер» по предупреждению коррупции:</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1. Антикоррупционная политика ГАУ РО «Донволонтер» (приказ от 01.07.2019 № 94).</a:t>
            </a:r>
          </a:p>
          <a:p>
            <a:pPr marL="0" marR="0" lvl="0" indent="0" algn="just" defTabSz="914400" rtl="0" eaLnBrk="1" fontAlgn="auto" latinLnBrk="0" hangingPunct="1">
              <a:lnSpc>
                <a:spcPct val="100000"/>
              </a:lnSpc>
              <a:spcBef>
                <a:spcPts val="0"/>
              </a:spcBef>
              <a:spcAft>
                <a:spcPts val="0"/>
              </a:spcAft>
              <a:buClrTx/>
              <a:buSzTx/>
              <a:buFontTx/>
              <a:buNone/>
              <a:tabLst/>
              <a:defRPr/>
            </a:pPr>
            <a:r>
              <a:rPr lang="ru-RU" b="1" dirty="0">
                <a:solidFill>
                  <a:prstClr val="black"/>
                </a:solidFill>
                <a:latin typeface="Times New Roman" panose="02020603050405020304" pitchFamily="18" charset="0"/>
                <a:cs typeface="Times New Roman" panose="02020603050405020304" pitchFamily="18" charset="0"/>
              </a:rPr>
              <a:t>     2. Кодекс профессиональной этики и служебного поведения сотрудников ГАУ РО «Донволонтер» (приказ                от 01.07.2019 № 94).</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3. Положение конфликте интересов ГАУ РО «Донволонтер» (приказ от 01.07.2019 № 94).</a:t>
            </a:r>
          </a:p>
          <a:p>
            <a:pPr marL="0" marR="0" lvl="0" indent="0" algn="just" defTabSz="914400" rtl="0" eaLnBrk="1" fontAlgn="auto" latinLnBrk="0" hangingPunct="1">
              <a:lnSpc>
                <a:spcPct val="100000"/>
              </a:lnSpc>
              <a:spcBef>
                <a:spcPts val="0"/>
              </a:spcBef>
              <a:spcAft>
                <a:spcPts val="0"/>
              </a:spcAft>
              <a:buClrTx/>
              <a:buSzTx/>
              <a:buFontTx/>
              <a:buNone/>
              <a:tabLst/>
              <a:defRPr/>
            </a:pPr>
            <a:r>
              <a:rPr lang="ru-RU" b="1" dirty="0">
                <a:solidFill>
                  <a:prstClr val="black"/>
                </a:solidFill>
                <a:latin typeface="Times New Roman" panose="02020603050405020304" pitchFamily="18" charset="0"/>
                <a:cs typeface="Times New Roman" panose="02020603050405020304" pitchFamily="18" charset="0"/>
              </a:rPr>
              <a:t>     4. Утверждено положение о комиссии по противодействию коррупции в ГАУ РО «Донволонтер» (приказ                  от 16.07.2019 № 99).</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5. </a:t>
            </a:r>
            <a:r>
              <a:rPr lang="ru-RU" b="1" dirty="0">
                <a:solidFill>
                  <a:prstClr val="black"/>
                </a:solidFill>
                <a:latin typeface="Times New Roman" panose="02020603050405020304" pitchFamily="18" charset="0"/>
                <a:cs typeface="Times New Roman" panose="02020603050405020304" pitchFamily="18" charset="0"/>
              </a:rPr>
              <a:t>Создана </a:t>
            </a:r>
            <a:r>
              <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комиссия по противодействию коррупции, определено и назначено должностное лицо, ответственное за профилактику коррупционных и иных правонарушений (приказ от 26.01.2021 № 12-лс).</a:t>
            </a:r>
          </a:p>
          <a:p>
            <a:pPr marL="0" marR="0" lvl="0" indent="0" algn="just" defTabSz="914400" rtl="0" eaLnBrk="1" fontAlgn="auto" latinLnBrk="0" hangingPunct="1">
              <a:lnSpc>
                <a:spcPct val="100000"/>
              </a:lnSpc>
              <a:spcBef>
                <a:spcPts val="0"/>
              </a:spcBef>
              <a:spcAft>
                <a:spcPts val="0"/>
              </a:spcAft>
              <a:buClrTx/>
              <a:buSzTx/>
              <a:buFontTx/>
              <a:buNone/>
              <a:tabLst/>
              <a:defRPr/>
            </a:pPr>
            <a:r>
              <a:rPr lang="ru-RU" b="1" dirty="0">
                <a:solidFill>
                  <a:prstClr val="black"/>
                </a:solidFill>
                <a:latin typeface="Times New Roman" panose="02020603050405020304" pitchFamily="18" charset="0"/>
                <a:cs typeface="Times New Roman" panose="02020603050405020304" pitchFamily="18" charset="0"/>
              </a:rPr>
              <a:t>    6. Порядок уведомления работодателя о фактах обращения в целях склонения к совершению коррупционных правонарушений сотрудников ГАУ РО «Донволонтер» (приказ от 16.07.2019 № 99).</a:t>
            </a:r>
            <a:endPar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7. Положение о сообщении сотрудниками учреждения о получении подарка в связи с протокольными мероприятиями, служебными командировками и другими официальными мероприятиями (приказ                             от 16.07.2019 № 99/2).</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8.  Перечень должностей, замещение которых связано с коррупционными рисками (приказ от 16.07.2019                   № 99/1).</a:t>
            </a:r>
          </a:p>
          <a:p>
            <a:pPr marL="0" marR="0" lvl="0" indent="0" algn="just" defTabSz="914400" rtl="0" eaLnBrk="1" fontAlgn="auto" latinLnBrk="0" hangingPunct="1">
              <a:lnSpc>
                <a:spcPct val="100000"/>
              </a:lnSpc>
              <a:spcBef>
                <a:spcPts val="0"/>
              </a:spcBef>
              <a:spcAft>
                <a:spcPts val="0"/>
              </a:spcAft>
              <a:buClrTx/>
              <a:buSzTx/>
              <a:buFontTx/>
              <a:buNone/>
              <a:tabLst/>
              <a:defRPr/>
            </a:pPr>
            <a:r>
              <a:rPr lang="ru-RU" b="1" dirty="0">
                <a:solidFill>
                  <a:prstClr val="black"/>
                </a:solidFill>
                <a:latin typeface="Times New Roman" panose="02020603050405020304" pitchFamily="18" charset="0"/>
                <a:cs typeface="Times New Roman" panose="02020603050405020304" pitchFamily="18" charset="0"/>
              </a:rPr>
              <a:t>    9. В должностных инструкциях работников закреплены специальные обязанности в связи                                             с предупреждением и противодействием коррупции (приказ от 30.12.2020 № 94).</a:t>
            </a:r>
            <a:endPar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10. </a:t>
            </a:r>
            <a:r>
              <a:rPr lang="ru-RU" b="1" dirty="0">
                <a:solidFill>
                  <a:prstClr val="black"/>
                </a:solidFill>
                <a:latin typeface="Times New Roman" panose="02020603050405020304" pitchFamily="18" charset="0"/>
                <a:cs typeface="Times New Roman" panose="02020603050405020304" pitchFamily="18" charset="0"/>
              </a:rPr>
              <a:t>П</a:t>
            </a:r>
            <a:r>
              <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лан мероприятий по противодействию коррупции в ГАУ РО «Донволонтер» на 2021 - 2022 годы.</a:t>
            </a:r>
          </a:p>
        </p:txBody>
      </p:sp>
    </p:spTree>
    <p:extLst>
      <p:ext uri="{BB962C8B-B14F-4D97-AF65-F5344CB8AC3E}">
        <p14:creationId xmlns:p14="http://schemas.microsoft.com/office/powerpoint/2010/main" val="2869502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srcRect r="84375"/>
          <a:stretch/>
        </p:blipFill>
        <p:spPr>
          <a:xfrm>
            <a:off x="1" y="8458"/>
            <a:ext cx="352540" cy="6858000"/>
          </a:xfrm>
          <a:prstGeom prst="rect">
            <a:avLst/>
          </a:prstGeom>
        </p:spPr>
      </p:pic>
      <p:sp>
        <p:nvSpPr>
          <p:cNvPr id="5" name="Прямоугольник 4"/>
          <p:cNvSpPr/>
          <p:nvPr/>
        </p:nvSpPr>
        <p:spPr>
          <a:xfrm>
            <a:off x="2100970" y="344303"/>
            <a:ext cx="9537655" cy="4154984"/>
          </a:xfrm>
          <a:prstGeom prst="rect">
            <a:avLst/>
          </a:prstGeom>
          <a:ln w="38100" cmpd="dbl">
            <a:solidFill>
              <a:srgbClr val="C000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Перечень основных нормативных правовых актов </a:t>
            </a:r>
            <a:br>
              <a:rPr kumimoji="0" lang="ru-RU"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ru-RU"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по вопросам противодействия коррупции:</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Конституция Российской Федерации</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Федеральный закон от 25 декабря 2008 г. № 273-ФЗ «О противодействии коррупции»</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Указ Президента Российской Федерации от 21 июля 2010 г. № 925 «О мерах по реализации отдельных положений Федерального закона «О противодействии коррупции»</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Областной закон Ростовской области от 12 мая 2009 г. N 218-ЗС «О противодействии коррупции в Ростовской области» (с изменениями и дополнениями)</a:t>
            </a:r>
          </a:p>
        </p:txBody>
      </p:sp>
      <p:pic>
        <p:nvPicPr>
          <p:cNvPr id="2" name="Рисунок 1">
            <a:extLst>
              <a:ext uri="{FF2B5EF4-FFF2-40B4-BE49-F238E27FC236}">
                <a16:creationId xmlns:a16="http://schemas.microsoft.com/office/drawing/2014/main" id="{FE8077EF-3688-455C-8F41-E39905634652}"/>
              </a:ext>
            </a:extLst>
          </p:cNvPr>
          <p:cNvPicPr>
            <a:picLocks noChangeAspect="1"/>
          </p:cNvPicPr>
          <p:nvPr/>
        </p:nvPicPr>
        <p:blipFill>
          <a:blip r:embed="rId3"/>
          <a:stretch>
            <a:fillRect/>
          </a:stretch>
        </p:blipFill>
        <p:spPr>
          <a:xfrm>
            <a:off x="485390" y="413719"/>
            <a:ext cx="1615580" cy="1609483"/>
          </a:xfrm>
          <a:prstGeom prst="rect">
            <a:avLst/>
          </a:prstGeom>
        </p:spPr>
      </p:pic>
    </p:spTree>
    <p:extLst>
      <p:ext uri="{BB962C8B-B14F-4D97-AF65-F5344CB8AC3E}">
        <p14:creationId xmlns:p14="http://schemas.microsoft.com/office/powerpoint/2010/main" val="3245425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srcRect r="84375"/>
          <a:stretch/>
        </p:blipFill>
        <p:spPr>
          <a:xfrm>
            <a:off x="0" y="8458"/>
            <a:ext cx="2459735" cy="6858000"/>
          </a:xfrm>
          <a:prstGeom prst="rect">
            <a:avLst/>
          </a:prstGeom>
        </p:spPr>
      </p:pic>
      <p:sp>
        <p:nvSpPr>
          <p:cNvPr id="5" name="Прямоугольник 4"/>
          <p:cNvSpPr/>
          <p:nvPr/>
        </p:nvSpPr>
        <p:spPr>
          <a:xfrm>
            <a:off x="3047979" y="155448"/>
            <a:ext cx="7677933" cy="85716414"/>
          </a:xfrm>
          <a:prstGeom prst="rect">
            <a:avLst/>
          </a:prstGeom>
          <a:ln w="38100" cmpd="dbl">
            <a:solidFill>
              <a:srgbClr val="C00000"/>
            </a:solidFill>
          </a:ln>
        </p:spPr>
        <p:txBody>
          <a:bodyPr wrap="square">
            <a:spAutoFit/>
          </a:bodyPr>
          <a:lstStyle/>
          <a:p>
            <a:pPr marL="228600" marR="0" lvl="0" indent="-228600" algn="ctr"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Антикоррупционная политика </a:t>
            </a:r>
            <a:br>
              <a:rPr kumimoji="0" lang="ru-RU" sz="1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государственного автономного учреждения Ростовской области </a:t>
            </a:r>
            <a:br>
              <a:rPr kumimoji="0" lang="ru-RU" sz="1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«Донской волонтерский центр»</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ctr"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Цели и задачи внедрения антикоррупционной политики</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Roboto" panose="02000000000000000000" pitchFamily="2" charset="0"/>
                <a:ea typeface="Times New Roman" panose="02020603050405020304" pitchFamily="18" charset="0"/>
                <a:cs typeface="Times New Roman" panose="02020603050405020304" pitchFamily="18" charset="0"/>
              </a:rPr>
              <a:t> 	</a:t>
            </a:r>
            <a:r>
              <a:rPr kumimoji="0" lang="ru-RU" sz="1400" b="0" i="0" u="none" strike="noStrike" kern="1200" cap="none" normalizeH="0" baseline="0" noProof="0" dirty="0">
                <a:ln>
                  <a:noFill/>
                </a:ln>
                <a:solidFill>
                  <a:srgbClr val="000000"/>
                </a:solidFill>
                <a:uLnTx/>
                <a:uFillTx/>
                <a:latin typeface="Times New Roman" panose="02020603050405020304" pitchFamily="18" charset="0"/>
                <a:ea typeface="Times New Roman" panose="02020603050405020304" pitchFamily="18" charset="0"/>
                <a:cs typeface="Times New Roman" panose="02020603050405020304" pitchFamily="18" charset="0"/>
              </a:rPr>
              <a:t>1.1. Антикоррупционная политика разработана в соответствии </a:t>
            </a:r>
            <a:br>
              <a:rPr kumimoji="0" lang="ru-RU" sz="1400" b="0" i="0" u="none" strike="noStrike" kern="1200" cap="none" normalizeH="0" baseline="0" noProof="0" dirty="0">
                <a:ln>
                  <a:noFill/>
                </a:ln>
                <a:solidFill>
                  <a:srgbClr val="000000"/>
                </a:solidFill>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0" i="0" u="none" strike="noStrike" kern="1200" cap="none" normalizeH="0" baseline="0" noProof="0" dirty="0">
                <a:ln>
                  <a:noFill/>
                </a:ln>
                <a:solidFill>
                  <a:srgbClr val="000000"/>
                </a:solidFill>
                <a:uLnTx/>
                <a:uFillTx/>
                <a:latin typeface="Times New Roman" panose="02020603050405020304" pitchFamily="18" charset="0"/>
                <a:ea typeface="Times New Roman" panose="02020603050405020304" pitchFamily="18" charset="0"/>
                <a:cs typeface="Times New Roman" panose="02020603050405020304" pitchFamily="18" charset="0"/>
              </a:rPr>
              <a:t>с положениями </a:t>
            </a:r>
            <a:r>
              <a:rPr kumimoji="0" lang="ru-RU" sz="1400" b="0" i="0" strike="noStrike" kern="1200" cap="none" normalizeH="0" baseline="0" noProof="0" dirty="0">
                <a:ln>
                  <a:noFill/>
                </a:ln>
                <a:solidFill>
                  <a:srgbClr val="000000"/>
                </a:solidFill>
                <a:uLnTx/>
                <a:uFillTx/>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Федерального закона</a:t>
            </a:r>
            <a:r>
              <a:rPr kumimoji="0" lang="ru-RU" sz="1400" b="0" i="0" strike="noStrike" kern="1200" cap="none" normalizeH="0" baseline="0" noProof="0" dirty="0">
                <a:ln>
                  <a:noFill/>
                </a:ln>
                <a:solidFill>
                  <a:srgbClr val="000000"/>
                </a:solidFill>
                <a:uLnTx/>
                <a:uFillTx/>
                <a:latin typeface="Times New Roman" panose="02020603050405020304" pitchFamily="18" charset="0"/>
                <a:ea typeface="Times New Roman" panose="02020603050405020304" pitchFamily="18" charset="0"/>
                <a:cs typeface="Times New Roman" panose="02020603050405020304" pitchFamily="18" charset="0"/>
              </a:rPr>
              <a:t> от 25 декабря 2008 г. № 273-ФЗ </a:t>
            </a:r>
            <a:br>
              <a:rPr kumimoji="0" lang="ru-RU" sz="1400" b="0" i="0" strike="noStrike" kern="1200" cap="none" normalizeH="0" baseline="0" noProof="0" dirty="0">
                <a:ln>
                  <a:noFill/>
                </a:ln>
                <a:solidFill>
                  <a:srgbClr val="000000"/>
                </a:solidFill>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0" i="0" strike="noStrike" kern="1200" cap="none" normalizeH="0" baseline="0" noProof="0" dirty="0">
                <a:ln>
                  <a:noFill/>
                </a:ln>
                <a:solidFill>
                  <a:srgbClr val="000000"/>
                </a:solidFill>
                <a:uLnTx/>
                <a:uFillTx/>
                <a:latin typeface="Times New Roman" panose="02020603050405020304" pitchFamily="18" charset="0"/>
                <a:ea typeface="Times New Roman" panose="02020603050405020304" pitchFamily="18" charset="0"/>
                <a:cs typeface="Times New Roman" panose="02020603050405020304" pitchFamily="18" charset="0"/>
              </a:rPr>
              <a:t>«О противодействии коррупции» и </a:t>
            </a:r>
            <a:r>
              <a:rPr kumimoji="0" lang="ru-RU" sz="1400" b="0" i="0" strike="noStrike" kern="1200" cap="none" normalizeH="0" baseline="0" noProof="0" dirty="0">
                <a:ln>
                  <a:noFill/>
                </a:ln>
                <a:solidFill>
                  <a:srgbClr val="000000"/>
                </a:solidFill>
                <a:uLnTx/>
                <a:uFillTx/>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методических рекомендаций</a:t>
            </a:r>
            <a:r>
              <a:rPr kumimoji="0" lang="ru-RU" sz="1400" b="0" i="0" strike="noStrike" kern="1200" cap="none" normalizeH="0" baseline="0" noProof="0" dirty="0">
                <a:ln>
                  <a:noFill/>
                </a:ln>
                <a:solidFill>
                  <a:srgbClr val="000000"/>
                </a:solidFill>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400" b="0" i="0" u="none" strike="noStrike" kern="1200" cap="none" normalizeH="0" baseline="0" noProof="0" dirty="0">
                <a:ln>
                  <a:noFill/>
                </a:ln>
                <a:solidFill>
                  <a:srgbClr val="000000"/>
                </a:solidFill>
                <a:uLnTx/>
                <a:uFillTx/>
                <a:latin typeface="Times New Roman" panose="02020603050405020304" pitchFamily="18" charset="0"/>
                <a:ea typeface="Times New Roman" panose="02020603050405020304" pitchFamily="18" charset="0"/>
                <a:cs typeface="Times New Roman" panose="02020603050405020304" pitchFamily="18" charset="0"/>
              </a:rPr>
              <a:t>по разработке и принятию организациями мер по предупреждению и противодействию коррупции, утвержденных Министерством труда и социальной защиты Российской Федерации  08 ноября 2013 г.</a:t>
            </a:r>
            <a:endParaRPr kumimoji="0" lang="ru-RU" sz="1400" b="0" i="0" u="none" strike="noStrike" kern="1200" cap="none" normalizeH="0" baseline="0" noProof="0" dirty="0">
              <a:ln>
                <a:noFill/>
              </a:ln>
              <a:solidFill>
                <a:prstClr val="black"/>
              </a:solidFill>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44958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normalizeH="0" baseline="0" noProof="0" dirty="0">
                <a:ln>
                  <a:noFill/>
                </a:ln>
                <a:solidFill>
                  <a:srgbClr val="000000"/>
                </a:solidFill>
                <a:uLnTx/>
                <a:uFillTx/>
                <a:latin typeface="Times New Roman" panose="02020603050405020304" pitchFamily="18" charset="0"/>
                <a:ea typeface="Times New Roman" panose="02020603050405020304" pitchFamily="18" charset="0"/>
                <a:cs typeface="Times New Roman" panose="02020603050405020304" pitchFamily="18" charset="0"/>
              </a:rPr>
              <a:t>1.2. Настоящая </a:t>
            </a:r>
            <a:r>
              <a:rPr kumimoji="0" lang="ru-RU" sz="1400" b="0" i="0" u="none" strike="noStrike" kern="1200" cap="none" normalizeH="0" baseline="0" noProof="0" dirty="0">
                <a:ln>
                  <a:noFill/>
                </a:ln>
                <a:solidFill>
                  <a:srgbClr val="FF0000"/>
                </a:solidFill>
                <a:uLnTx/>
                <a:uFillTx/>
                <a:latin typeface="Times New Roman" panose="02020603050405020304" pitchFamily="18" charset="0"/>
                <a:ea typeface="Times New Roman" panose="02020603050405020304" pitchFamily="18" charset="0"/>
                <a:cs typeface="Times New Roman" panose="02020603050405020304" pitchFamily="18" charset="0"/>
              </a:rPr>
              <a:t>антикоррупционная политика является внутренним документом государственного автономного учреждения Ростовской области «Донской волонтерский центр» </a:t>
            </a:r>
            <a:r>
              <a:rPr kumimoji="0" lang="ru-RU" sz="1400" b="0" i="0" u="none" strike="noStrike" kern="1200" cap="none" normalizeH="0" baseline="0" noProof="0" dirty="0">
                <a:ln>
                  <a:noFill/>
                </a:ln>
                <a:solidFill>
                  <a:srgbClr val="000000"/>
                </a:solidFill>
                <a:uLnTx/>
                <a:uFillTx/>
                <a:latin typeface="Times New Roman" panose="02020603050405020304" pitchFamily="18" charset="0"/>
                <a:ea typeface="Times New Roman" panose="02020603050405020304" pitchFamily="18" charset="0"/>
                <a:cs typeface="Times New Roman" panose="02020603050405020304" pitchFamily="18" charset="0"/>
              </a:rPr>
              <a:t>(далее - учреждение), </a:t>
            </a:r>
            <a:r>
              <a:rPr kumimoji="0" lang="ru-RU" sz="1400" b="0" i="0" u="none" strike="noStrike" kern="1200" cap="none" normalizeH="0" baseline="0" noProof="0" dirty="0">
                <a:ln>
                  <a:noFill/>
                </a:ln>
                <a:solidFill>
                  <a:srgbClr val="FF0000"/>
                </a:solidFill>
                <a:uLnTx/>
                <a:uFillTx/>
                <a:latin typeface="Times New Roman" panose="02020603050405020304" pitchFamily="18" charset="0"/>
                <a:ea typeface="Times New Roman" panose="02020603050405020304" pitchFamily="18" charset="0"/>
                <a:cs typeface="Times New Roman" panose="02020603050405020304" pitchFamily="18" charset="0"/>
              </a:rPr>
              <a:t>направленным </a:t>
            </a:r>
            <a:br>
              <a:rPr kumimoji="0" lang="ru-RU" sz="1400" b="0" i="0" u="none" strike="noStrike" kern="1200" cap="none" normalizeH="0" baseline="0" noProof="0" dirty="0">
                <a:ln>
                  <a:noFill/>
                </a:ln>
                <a:solidFill>
                  <a:srgbClr val="FF0000"/>
                </a:solidFill>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0" i="0" u="none" strike="noStrike" kern="1200" cap="none" normalizeH="0" baseline="0" noProof="0" dirty="0">
                <a:ln>
                  <a:noFill/>
                </a:ln>
                <a:solidFill>
                  <a:srgbClr val="FF0000"/>
                </a:solidFill>
                <a:uLnTx/>
                <a:uFillTx/>
                <a:latin typeface="Times New Roman" panose="02020603050405020304" pitchFamily="18" charset="0"/>
                <a:ea typeface="Times New Roman" panose="02020603050405020304" pitchFamily="18" charset="0"/>
                <a:cs typeface="Times New Roman" panose="02020603050405020304" pitchFamily="18" charset="0"/>
              </a:rPr>
              <a:t>на профилактику и пресечение коррупционных правонарушений </a:t>
            </a:r>
            <a:br>
              <a:rPr kumimoji="0" lang="ru-RU" sz="1400" b="0" i="0" u="none" strike="noStrike" kern="1200" cap="none" normalizeH="0" baseline="0" noProof="0" dirty="0">
                <a:ln>
                  <a:noFill/>
                </a:ln>
                <a:solidFill>
                  <a:srgbClr val="FF0000"/>
                </a:solidFill>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0" i="0" u="none" strike="noStrike" kern="1200" cap="none" normalizeH="0" baseline="0" noProof="0" dirty="0">
                <a:ln>
                  <a:noFill/>
                </a:ln>
                <a:solidFill>
                  <a:srgbClr val="FF0000"/>
                </a:solidFill>
                <a:uLnTx/>
                <a:uFillTx/>
                <a:latin typeface="Times New Roman" panose="02020603050405020304" pitchFamily="18" charset="0"/>
                <a:ea typeface="Times New Roman" panose="02020603050405020304" pitchFamily="18" charset="0"/>
                <a:cs typeface="Times New Roman" panose="02020603050405020304" pitchFamily="18" charset="0"/>
              </a:rPr>
              <a:t>в деятельности учреждения.</a:t>
            </a:r>
            <a:endParaRPr kumimoji="0" lang="ru-RU" sz="1400" b="0" i="0" u="none" strike="noStrike" kern="1200" cap="none" normalizeH="0" baseline="0" noProof="0" dirty="0">
              <a:ln>
                <a:noFill/>
              </a:ln>
              <a:solidFill>
                <a:srgbClr val="FF0000"/>
              </a:solidFill>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44958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normalizeH="0" baseline="0" noProof="0" dirty="0">
                <a:ln>
                  <a:noFill/>
                </a:ln>
                <a:solidFill>
                  <a:srgbClr val="000000"/>
                </a:solidFill>
                <a:uLnTx/>
                <a:uFillTx/>
                <a:latin typeface="Times New Roman" panose="02020603050405020304" pitchFamily="18" charset="0"/>
                <a:ea typeface="Times New Roman" panose="02020603050405020304" pitchFamily="18" charset="0"/>
                <a:cs typeface="Times New Roman" panose="02020603050405020304" pitchFamily="18" charset="0"/>
              </a:rPr>
              <a:t>1.3. </a:t>
            </a:r>
            <a:r>
              <a:rPr kumimoji="0" lang="ru-RU" sz="1400" b="0" i="0" u="none" strike="noStrike" kern="1200" cap="none" normalizeH="0" baseline="0" noProof="0" dirty="0">
                <a:ln>
                  <a:noFill/>
                </a:ln>
                <a:solidFill>
                  <a:srgbClr val="FF0000"/>
                </a:solidFill>
                <a:uLnTx/>
                <a:uFillTx/>
                <a:latin typeface="Times New Roman" panose="02020603050405020304" pitchFamily="18" charset="0"/>
                <a:ea typeface="Times New Roman" panose="02020603050405020304" pitchFamily="18" charset="0"/>
                <a:cs typeface="Times New Roman" panose="02020603050405020304" pitchFamily="18" charset="0"/>
              </a:rPr>
              <a:t>Основными целями </a:t>
            </a:r>
            <a:r>
              <a:rPr kumimoji="0" lang="ru-RU" sz="1400" b="0" i="0" u="none" strike="noStrike" kern="1200" cap="none" normalizeH="0" baseline="0" noProof="0" dirty="0">
                <a:ln>
                  <a:noFill/>
                </a:ln>
                <a:solidFill>
                  <a:srgbClr val="000000"/>
                </a:solidFill>
                <a:uLnTx/>
                <a:uFillTx/>
                <a:latin typeface="Times New Roman" panose="02020603050405020304" pitchFamily="18" charset="0"/>
                <a:ea typeface="Times New Roman" panose="02020603050405020304" pitchFamily="18" charset="0"/>
                <a:cs typeface="Times New Roman" panose="02020603050405020304" pitchFamily="18" charset="0"/>
              </a:rPr>
              <a:t>внедрения в учреждении антикоррупционной политики являются:</a:t>
            </a:r>
            <a:endParaRPr kumimoji="0" lang="ru-RU" sz="1400" b="0" i="0" u="none" strike="noStrike" kern="1200" cap="none" normalizeH="0" baseline="0" noProof="0" dirty="0">
              <a:ln>
                <a:noFill/>
              </a:ln>
              <a:solidFill>
                <a:prstClr val="black"/>
              </a:solidFill>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normalizeH="0" baseline="0" noProof="0" dirty="0">
                <a:ln>
                  <a:noFill/>
                </a:ln>
                <a:solidFill>
                  <a:srgbClr val="000000"/>
                </a:solidFill>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400" b="0" i="0" u="none" strike="noStrike" kern="1200" cap="none" normalizeH="0" baseline="0" noProof="0" dirty="0">
                <a:ln>
                  <a:noFill/>
                </a:ln>
                <a:solidFill>
                  <a:srgbClr val="FF0000"/>
                </a:solidFill>
                <a:uLnTx/>
                <a:uFillTx/>
                <a:latin typeface="Times New Roman" panose="02020603050405020304" pitchFamily="18" charset="0"/>
                <a:ea typeface="Times New Roman" panose="02020603050405020304" pitchFamily="18" charset="0"/>
                <a:cs typeface="Times New Roman" panose="02020603050405020304" pitchFamily="18" charset="0"/>
              </a:rPr>
              <a:t>минимизация риска вовлечения учреждения, ее руководства и сотрудников </a:t>
            </a:r>
            <a:br>
              <a:rPr kumimoji="0" lang="ru-RU" sz="1400" b="0" i="0" u="none" strike="noStrike" kern="1200" cap="none" normalizeH="0" baseline="0" noProof="0" dirty="0">
                <a:ln>
                  <a:noFill/>
                </a:ln>
                <a:solidFill>
                  <a:srgbClr val="FF0000"/>
                </a:solidFill>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0" i="0" u="none" strike="noStrike" kern="1200" cap="none" normalizeH="0" baseline="0" noProof="0" dirty="0">
                <a:ln>
                  <a:noFill/>
                </a:ln>
                <a:solidFill>
                  <a:srgbClr val="FF0000"/>
                </a:solidFill>
                <a:uLnTx/>
                <a:uFillTx/>
                <a:latin typeface="Times New Roman" panose="02020603050405020304" pitchFamily="18" charset="0"/>
                <a:ea typeface="Times New Roman" panose="02020603050405020304" pitchFamily="18" charset="0"/>
                <a:cs typeface="Times New Roman" panose="02020603050405020304" pitchFamily="18" charset="0"/>
              </a:rPr>
              <a:t>в коррупционную деятельность;</a:t>
            </a:r>
            <a:endParaRPr kumimoji="0" lang="ru-RU" sz="1400" b="0" i="0" u="none" strike="noStrike" kern="1200" cap="none" normalizeH="0" baseline="0" noProof="0" dirty="0">
              <a:ln>
                <a:noFill/>
              </a:ln>
              <a:solidFill>
                <a:srgbClr val="FF0000"/>
              </a:solidFill>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normalizeH="0" baseline="0" noProof="0" dirty="0">
                <a:ln>
                  <a:noFill/>
                </a:ln>
                <a:solidFill>
                  <a:srgbClr val="FF0000"/>
                </a:solidFill>
                <a:uLnTx/>
                <a:uFillTx/>
                <a:latin typeface="Times New Roman" panose="02020603050405020304" pitchFamily="18" charset="0"/>
                <a:ea typeface="Times New Roman" panose="02020603050405020304" pitchFamily="18" charset="0"/>
                <a:cs typeface="Times New Roman" panose="02020603050405020304" pitchFamily="18" charset="0"/>
              </a:rPr>
              <a:t>- формирование у сотрудников учреждении независимо от занимаемой должности, контрагентов и иных лиц единообразного понимания политики учреждения о неприятии коррупции в любых формах и проявлениях;</a:t>
            </a:r>
            <a:endParaRPr kumimoji="0" lang="ru-RU" sz="1400" b="0" i="0" u="none" strike="noStrike" kern="1200" cap="none" normalizeH="0" baseline="0" noProof="0" dirty="0">
              <a:ln>
                <a:noFill/>
              </a:ln>
              <a:solidFill>
                <a:srgbClr val="FF0000"/>
              </a:solidFill>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normalizeH="0" baseline="0" noProof="0" dirty="0">
                <a:ln>
                  <a:noFill/>
                </a:ln>
                <a:solidFill>
                  <a:srgbClr val="FF0000"/>
                </a:solidFill>
                <a:uLnTx/>
                <a:uFillTx/>
                <a:latin typeface="Times New Roman" panose="02020603050405020304" pitchFamily="18" charset="0"/>
                <a:ea typeface="Times New Roman" panose="02020603050405020304" pitchFamily="18" charset="0"/>
                <a:cs typeface="Times New Roman" panose="02020603050405020304" pitchFamily="18" charset="0"/>
              </a:rPr>
              <a:t>- обобщение и разъяснение основных требований законодательства РФ </a:t>
            </a:r>
            <a:br>
              <a:rPr kumimoji="0" lang="ru-RU" sz="1400" b="0" i="0" u="none" strike="noStrike" kern="1200" cap="none" normalizeH="0" baseline="0" noProof="0" dirty="0">
                <a:ln>
                  <a:noFill/>
                </a:ln>
                <a:solidFill>
                  <a:srgbClr val="FF0000"/>
                </a:solidFill>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0" i="0" u="none" strike="noStrike" kern="1200" cap="none" normalizeH="0" baseline="0" noProof="0" dirty="0">
                <a:ln>
                  <a:noFill/>
                </a:ln>
                <a:solidFill>
                  <a:srgbClr val="FF0000"/>
                </a:solidFill>
                <a:uLnTx/>
                <a:uFillTx/>
                <a:latin typeface="Times New Roman" panose="02020603050405020304" pitchFamily="18" charset="0"/>
                <a:ea typeface="Times New Roman" panose="02020603050405020304" pitchFamily="18" charset="0"/>
                <a:cs typeface="Times New Roman" panose="02020603050405020304" pitchFamily="18" charset="0"/>
              </a:rPr>
              <a:t>в области противодействия коррупции, применяемых в учреждении.</a:t>
            </a:r>
            <a:endParaRPr kumimoji="0" lang="ru-RU" sz="1400" b="0" i="0" u="none" strike="noStrike" kern="1200" cap="none" normalizeH="0" baseline="0" noProof="0" dirty="0">
              <a:ln>
                <a:noFill/>
              </a:ln>
              <a:solidFill>
                <a:srgbClr val="FF0000"/>
              </a:solidFill>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44958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normalizeH="0" baseline="0" noProof="0" dirty="0">
                <a:ln>
                  <a:noFill/>
                </a:ln>
                <a:solidFill>
                  <a:srgbClr val="000000"/>
                </a:solidFill>
                <a:uLnTx/>
                <a:uFillTx/>
                <a:latin typeface="Times New Roman" panose="02020603050405020304" pitchFamily="18" charset="0"/>
                <a:ea typeface="Times New Roman" panose="02020603050405020304" pitchFamily="18" charset="0"/>
                <a:cs typeface="Times New Roman" panose="02020603050405020304" pitchFamily="18" charset="0"/>
              </a:rPr>
              <a:t>1.4.</a:t>
            </a:r>
            <a:r>
              <a:rPr kumimoji="0" lang="ru-RU" sz="1400" b="0" i="0" u="none" strike="noStrike" kern="1200" cap="none" normalizeH="0" baseline="0" noProof="0" dirty="0">
                <a:ln>
                  <a:noFill/>
                </a:ln>
                <a:solidFill>
                  <a:srgbClr val="000000"/>
                </a:solidFill>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ru-RU" sz="1400" b="0" i="0" u="none" strike="noStrike" kern="1200" cap="none" normalizeH="0" baseline="0" noProof="0" dirty="0">
                <a:ln>
                  <a:noFill/>
                </a:ln>
                <a:uLnTx/>
                <a:uFillTx/>
                <a:latin typeface="Times New Roman" panose="02020603050405020304" pitchFamily="18" charset="0"/>
                <a:ea typeface="Calibri" panose="020F0502020204030204" pitchFamily="34" charset="0"/>
                <a:cs typeface="Times New Roman" panose="02020603050405020304" pitchFamily="18" charset="0"/>
              </a:rPr>
              <a:t>Антикоррупционные меры учреждения</a:t>
            </a:r>
            <a:r>
              <a:rPr kumimoji="0" lang="ru-RU" sz="1400" b="0" i="0" u="none" strike="noStrike" kern="1200" cap="none" normalizeH="0" baseline="0" noProof="0" dirty="0">
                <a:ln>
                  <a:noFill/>
                </a:ln>
                <a:solidFill>
                  <a:srgbClr val="000000"/>
                </a:solidFill>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ru-RU" sz="1400" b="0" i="0" u="none" strike="noStrike" kern="1200" cap="none" normalizeH="0" baseline="0" noProof="0" dirty="0">
              <a:ln>
                <a:noFill/>
              </a:ln>
              <a:solidFill>
                <a:prstClr val="black"/>
              </a:solidFill>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normalizeH="0" baseline="0" noProof="0" dirty="0">
                <a:ln>
                  <a:noFill/>
                </a:ln>
                <a:solidFill>
                  <a:srgbClr val="000000"/>
                </a:solidFill>
                <a:uLnTx/>
                <a:uFillTx/>
                <a:latin typeface="Times New Roman" panose="02020603050405020304" pitchFamily="18" charset="0"/>
                <a:ea typeface="Times New Roman" panose="02020603050405020304" pitchFamily="18" charset="0"/>
                <a:cs typeface="Times New Roman" panose="02020603050405020304" pitchFamily="18" charset="0"/>
              </a:rPr>
              <a:t>- закрепление основных принципов антикоррупционной деятельности учреждения;</a:t>
            </a:r>
            <a:endParaRPr kumimoji="0" lang="ru-RU" sz="1400" b="0" i="0" u="none" strike="noStrike" kern="1200" cap="none" normalizeH="0" baseline="0" noProof="0" dirty="0">
              <a:ln>
                <a:noFill/>
              </a:ln>
              <a:solidFill>
                <a:prstClr val="black"/>
              </a:solidFill>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normalizeH="0" baseline="0" noProof="0" dirty="0">
                <a:ln>
                  <a:noFill/>
                </a:ln>
                <a:solidFill>
                  <a:srgbClr val="000000"/>
                </a:solidFill>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400" b="0" i="0" u="none" strike="noStrike" kern="1200" cap="none" normalizeH="0" baseline="0" noProof="0" dirty="0">
                <a:ln>
                  <a:noFill/>
                </a:ln>
                <a:solidFill>
                  <a:srgbClr val="000000"/>
                </a:solidFill>
                <a:uLnTx/>
                <a:uFillTx/>
                <a:latin typeface="Times New Roman" panose="02020603050405020304" pitchFamily="18" charset="0"/>
                <a:ea typeface="Calibri" panose="020F0502020204030204" pitchFamily="34" charset="0"/>
                <a:cs typeface="Times New Roman" panose="02020603050405020304" pitchFamily="18" charset="0"/>
              </a:rPr>
              <a:t>предупреждение коррупции, выявление и последующему устранению причин коррупции (профилактика коррупции);</a:t>
            </a:r>
            <a:endParaRPr kumimoji="0" lang="ru-RU" sz="1400" b="0" i="0" u="none" strike="noStrike" kern="1200" cap="none" normalizeH="0" baseline="0" noProof="0" dirty="0">
              <a:ln>
                <a:noFill/>
              </a:ln>
              <a:solidFill>
                <a:prstClr val="black"/>
              </a:solidFill>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normalizeH="0" baseline="0" noProof="0" dirty="0">
                <a:ln>
                  <a:noFill/>
                </a:ln>
                <a:solidFill>
                  <a:srgbClr val="000000"/>
                </a:solidFill>
                <a:uLnTx/>
                <a:uFillTx/>
                <a:latin typeface="Times New Roman" panose="02020603050405020304" pitchFamily="18" charset="0"/>
                <a:ea typeface="Times New Roman" panose="02020603050405020304" pitchFamily="18" charset="0"/>
                <a:cs typeface="Times New Roman" panose="02020603050405020304" pitchFamily="18" charset="0"/>
              </a:rPr>
              <a:t>- установление перечня реализуемых учреждением антикоррупционных мероприятий, стандартов и процедур и порядка их выполнения (применения);</a:t>
            </a:r>
            <a:endParaRPr kumimoji="0" lang="ru-RU" sz="1400" b="0" i="0" u="none" strike="noStrike" kern="1200" cap="none" normalizeH="0" baseline="0" noProof="0" dirty="0">
              <a:ln>
                <a:noFill/>
              </a:ln>
              <a:solidFill>
                <a:prstClr val="black"/>
              </a:solidFill>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normalizeH="0" baseline="0" noProof="0" dirty="0">
                <a:ln>
                  <a:noFill/>
                </a:ln>
                <a:solidFill>
                  <a:srgbClr val="000000"/>
                </a:solidFill>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ru-RU" sz="1400" b="0" i="0" u="none" strike="noStrike" kern="1200" cap="none" normalizeH="0" baseline="0" noProof="0" dirty="0">
                <a:ln>
                  <a:noFill/>
                </a:ln>
                <a:solidFill>
                  <a:srgbClr val="000000"/>
                </a:solidFill>
                <a:uLnTx/>
                <a:uFillTx/>
                <a:latin typeface="Times New Roman" panose="02020603050405020304" pitchFamily="18" charset="0"/>
                <a:ea typeface="Calibri" panose="020F0502020204030204" pitchFamily="34" charset="0"/>
                <a:cs typeface="Times New Roman" panose="02020603050405020304" pitchFamily="18" charset="0"/>
              </a:rPr>
              <a:t> выявление, предупреждение, пресечение, раскрытие и расследование коррупционных правонарушений (борьба с коррупцией);</a:t>
            </a:r>
            <a:endParaRPr kumimoji="0" lang="ru-RU" sz="1400" b="0" i="0" u="none" strike="noStrike" kern="1200" cap="none" normalizeH="0" baseline="0" noProof="0" dirty="0">
              <a:ln>
                <a:noFill/>
              </a:ln>
              <a:solidFill>
                <a:prstClr val="black"/>
              </a:solidFill>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normalizeH="0" baseline="0" noProof="0" dirty="0">
                <a:ln>
                  <a:noFill/>
                </a:ln>
                <a:solidFill>
                  <a:srgbClr val="000000"/>
                </a:solidFill>
                <a:uLnTx/>
                <a:uFillTx/>
                <a:latin typeface="Times New Roman" panose="02020603050405020304" pitchFamily="18" charset="0"/>
                <a:ea typeface="Times New Roman" panose="02020603050405020304" pitchFamily="18" charset="0"/>
                <a:cs typeface="Times New Roman" panose="02020603050405020304" pitchFamily="18" charset="0"/>
              </a:rPr>
              <a:t> - закрепление ответственности сотрудников учреждения за несоблюдение требований Антикоррупционной политики.</a:t>
            </a:r>
            <a:endParaRPr kumimoji="0" lang="ru-RU" sz="1400" b="0" i="0" u="none" strike="noStrike" kern="1200" cap="none" normalizeH="0" baseline="0" noProof="0" dirty="0">
              <a:ln>
                <a:noFill/>
              </a:ln>
              <a:solidFill>
                <a:prstClr val="black"/>
              </a:solidFill>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ru-RU" sz="1400" b="0" i="0" u="none" strike="noStrike" kern="1200" cap="none" normalizeH="0" baseline="0" noProof="0" dirty="0">
                <a:ln>
                  <a:noFill/>
                </a:ln>
                <a:solidFill>
                  <a:srgbClr val="000000"/>
                </a:solidFill>
                <a:uLnTx/>
                <a:uFillTx/>
                <a:latin typeface="Times New Roman" panose="02020603050405020304" pitchFamily="18" charset="0"/>
                <a:ea typeface="Times New Roman" panose="02020603050405020304" pitchFamily="18" charset="0"/>
                <a:cs typeface="+mn-cs"/>
              </a:rPr>
              <a:t>- минимизацию и (или) ликвидацию последствий коррупционных правонарушений</a:t>
            </a:r>
            <a:endParaRPr kumimoji="0" lang="ru-RU" sz="1400" b="0" i="0" u="none" strike="noStrike" kern="1200" cap="none" normalizeH="0" baseline="0" noProof="0" dirty="0">
              <a:ln>
                <a:noFill/>
              </a:ln>
              <a:solidFill>
                <a:prstClr val="black"/>
              </a:solidFill>
              <a:uLnTx/>
              <a:uFillTx/>
              <a:latin typeface="Times New Roman" panose="02020603050405020304" pitchFamily="18" charset="0"/>
              <a:ea typeface="Times New Roman" panose="02020603050405020304" pitchFamily="18" charset="0"/>
              <a:cs typeface="+mn-cs"/>
            </a:endParaRPr>
          </a:p>
          <a:p>
            <a:pPr marL="228600" marR="0" lvl="0" indent="44958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ru-RU" sz="1400" b="0" i="0" u="none" strike="noStrike" kern="1200" cap="none" normalizeH="0" baseline="0" noProof="0" dirty="0">
                <a:ln>
                  <a:noFill/>
                </a:ln>
                <a:solidFill>
                  <a:srgbClr val="000000"/>
                </a:solidFill>
                <a:uLnTx/>
                <a:uFillTx/>
                <a:latin typeface="Times New Roman" panose="02020603050405020304" pitchFamily="18" charset="0"/>
                <a:ea typeface="Times New Roman" panose="02020603050405020304" pitchFamily="18" charset="0"/>
                <a:cs typeface="+mn-cs"/>
              </a:rPr>
              <a:t>1.5. Все сотрудники учреждения должны руководствоваться настоящей антикоррупционной политикой и неукоснительно соблюдать ее принципы  и требования.</a:t>
            </a:r>
            <a:endParaRPr kumimoji="0" lang="ru-RU" sz="1400" b="0" i="0" u="none" strike="noStrike" kern="1200" cap="none" normalizeH="0" baseline="0" noProof="0" dirty="0">
              <a:ln>
                <a:noFill/>
              </a:ln>
              <a:solidFill>
                <a:prstClr val="black"/>
              </a:solidFill>
              <a:uLnTx/>
              <a:uFillTx/>
              <a:latin typeface="Times New Roman" panose="02020603050405020304" pitchFamily="18" charset="0"/>
              <a:ea typeface="Times New Roman" panose="02020603050405020304" pitchFamily="18" charset="0"/>
              <a:cs typeface="+mn-cs"/>
            </a:endParaRPr>
          </a:p>
          <a:p>
            <a:pPr marL="228600" marR="0" lvl="0" indent="-228600" algn="ctr"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Основные понятия</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9017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Roboto" panose="02000000000000000000" pitchFamily="2" charset="0"/>
                <a:ea typeface="Times New Roman" panose="02020603050405020304" pitchFamily="18" charset="0"/>
                <a:cs typeface="Times New Roman" panose="02020603050405020304" pitchFamily="18" charset="0"/>
              </a:rPr>
              <a:t>            </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Антикоррупционная политика </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деятельность учреждения, направленная на создание эффективной системы противодействия коррупции</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Коррупция</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злоупотребление служебным положением, дача взятки, получение взятки, злоупотребление полномочиями,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 ценностей, иного имущества или услуг имущественного характера, иных имущественных прав для себя или для третьих лиц либо незаконное предоставление такой выгоды указанному лицу другими физическими лицами. Коррупцией также является совершение перечисленных деяний от имени или в интересах юридического лица (</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5"/>
              </a:rPr>
              <a:t>пункт 1 статьи 1</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Федерального закона от 25 декабря 2008 г. № 273-ФЗ </a:t>
            </a:r>
            <a:b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«О противодействии коррупции»).</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Противодействие коррупции </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деятельность федеральных органов государственной власти, органов государственной власти субъектов Российской Федерации, органов местного самоуправления, институтов гражданского общества, организаций и физических лиц в пределах </a:t>
            </a:r>
            <a:b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их полномочий (</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6"/>
              </a:rPr>
              <a:t>пункт 2 статьи 1 </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Федерального закона от 25 декабря 2008 г. № 273-ФЗ «О противодействии коррупции»):</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а) по предупреждению коррупции, в том числе по выявлению </a:t>
            </a:r>
            <a:b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и последующему устранению причин коррупции (профилактика коррупции);</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б) по выявлению, предупреждению, пресечению, раскрытию </a:t>
            </a:r>
            <a:b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и расследованию коррупционных правонарушений (борьба с коррупцией);</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в) по минимизации и (или) ликвидации последствий коррупционных правонарушений.</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Контрагент</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любое российское или иностранное юридическое </a:t>
            </a:r>
            <a:b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или физическое лицо, с которым учреждение вступает в договорные отношения, за исключением трудовых отношений.</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Взятка</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получение должностным лицом, иностранным должностным лицом либо должностным лицом публичной международной организации лично или через посредника денег, ценных бумаг, иного имущества либо </a:t>
            </a:r>
            <a:b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в виде незаконных оказания ему услуг имущественного характера, предоставления иных имущественных прав за совершение действий (бездействие) в пользу взяткодателя или представляемых им лиц, если такие действия (бездействие) входят в служебные полномочия должностного лица либо если оно в силу должностного положения может способствовать </a:t>
            </a:r>
            <a:b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таким действиям (бездействию), а равно за общее покровительство </a:t>
            </a:r>
            <a:b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или попустительство по службе.</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Коммерческий подкуп </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незаконные передача лицу, выполняющему управленческие функции в коммерческой или иной организации, денег, ценных бумаг, иного имущества, оказание ему услуг имущественного характера, предоставление иных имущественных прав за совершение действий (бездействие) в интересах дающего в связи с занимаемым этим лицом служебным положением (</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7"/>
              </a:rPr>
              <a:t>часть 1 статьи 204</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Уголовного кодекса Российской Федерации).</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Конфликт интересов </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ситуация, при которой личная заинтересованность (прямая или косвенная) сотрудника влияет или может повлиять на надлежащее исполнение им должностных (трудовых) обязанностей и при которой возникает или может возникнуть противоречие между личной заинтересованностью сотрудника и правами и законными интересами учреждения, способное привести к причинению вреда правам и законным интересам, имуществу и (или) деловой репутации учреждения, сотрудником которой он является.</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Личная заинтересованность сотрудника </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заинтересованность сотрудника, связанная с возможностью получения сотрудником при исполнении должностных обязанностей доходов в виде денег, ценностей, иного имущества или услуг имущественного характера, иных имущественных прав для себя или для третьих лиц.</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R="0" lvl="0" algn="just" defTabSz="914400" rtl="0" eaLnBrk="1" fontAlgn="auto" latinLnBrk="0" hangingPunct="1">
              <a:lnSpc>
                <a:spcPct val="107000"/>
              </a:lnSpc>
              <a:spcBef>
                <a:spcPts val="1000"/>
              </a:spcBef>
              <a:spcAft>
                <a:spcPts val="800"/>
              </a:spcAft>
              <a:buClrTx/>
              <a:buSzTx/>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ctr"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 Область применения политики и круг лиц, попадающих под ее действие</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Roboto" panose="02000000000000000000" pitchFamily="2" charset="0"/>
                <a:ea typeface="Times New Roman" panose="02020603050405020304" pitchFamily="18" charset="0"/>
                <a:cs typeface="Times New Roman" panose="02020603050405020304" pitchFamily="18" charset="0"/>
              </a:rPr>
              <a:t> 	</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3.1. </a:t>
            </a: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Основным кругом лиц, попадающих под действие антикоррупционной политики, являются сотрудники учреждения, находящиеся с ней в трудовых отношениях, вне зависимости от занимаемой должности и выполняемых функций</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44958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3.2. Положения настоящей антикоррупционной политики могут </a:t>
            </a: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распространяться на иных физических и (или) юридических лиц, с которыми учреждения вступает в договорные отношения, в случае если это закреплено </a:t>
            </a:r>
            <a:b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в договорах, заключаемых учреждением с такими лицами.</a:t>
            </a:r>
            <a:r>
              <a:rPr kumimoji="0" lang="ru-RU" sz="1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ctr"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4. </a:t>
            </a:r>
            <a:r>
              <a:rPr kumimoji="0" lang="ru-RU" sz="1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Обязанности сотрудников </a:t>
            </a:r>
            <a:r>
              <a:rPr kumimoji="0" lang="ru-RU" sz="1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и учреждения, связанные </a:t>
            </a:r>
            <a:br>
              <a:rPr kumimoji="0" lang="ru-RU" sz="1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с предупреждением и противодействием коррупции</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4.1. </a:t>
            </a: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Все сотрудники</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вне зависимости от должности и стажа работы </a:t>
            </a:r>
            <a:b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в учреждении </a:t>
            </a: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в связи с исполнением своих должностных обязанностей должны</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руководствоваться</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положениями настоящей антикоррупционной политики </a:t>
            </a:r>
            <a:b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и неукоснительно соблюдать </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ее принципы и требования;</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воздерживаться от совершения и (или) участия в совершении коррупционных правонарушений в интересах или от имени учреждения</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воздерживаться от поведения, которое может быть истолковано окружающими как готовность совершить или участвовать в совершении коррупционного правонарушения в интересах или от имени учреждения;</a:t>
            </a:r>
            <a:endParaRPr kumimoji="0" lang="ru-RU"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незамедлительно информировать непосредственного руководителя/лицо, ответственное за реализацию антикоррупционной политики/руководство учреждения и о случаях склонения сотрудника к совершению коррупционных правонарушений;</a:t>
            </a:r>
            <a:endParaRPr kumimoji="0" lang="ru-RU"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незамедлительно информировать непосредственного начальника/лицо, ответственное за реализацию антикоррупционной политики/руководство учреждения о ставшей известной сотруднику информации о случаях совершения коррупционных правонарушений другими сотрудниками, контрагентами учреждения или иными лицами;</a:t>
            </a:r>
            <a:endParaRPr kumimoji="0" lang="ru-RU"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сообщить непосредственному начальнику или иному ответственному лицу </a:t>
            </a:r>
            <a:b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о возможности возникновения либо возникшем у сотрудника конфликте интересов.</a:t>
            </a:r>
            <a:endParaRPr kumimoji="0" lang="ru-RU"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ctr"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5. Выявление и урегулирование конфликта интересов</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44958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5.1. Своевременное выявление конфликта интересов в деятельности сотрудников учреждения является одним из ключевых элементов предотвращения коррупционных правонарушений</a:t>
            </a:r>
            <a:r>
              <a:rPr kumimoji="0" lang="ru-RU" sz="1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ctr"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6. Оценка коррупционных рисков</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Roboto" panose="02000000000000000000" pitchFamily="2" charset="0"/>
                <a:ea typeface="Times New Roman" panose="02020603050405020304" pitchFamily="18" charset="0"/>
                <a:cs typeface="Times New Roman" panose="02020603050405020304" pitchFamily="18" charset="0"/>
              </a:rPr>
              <a:t> 	</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6.1. </a:t>
            </a: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Целью оценки коррупционных рисков является определение конкретных процессов и деловых операций </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в деятельности учреждения, </a:t>
            </a: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при реализации </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которых наиболее </a:t>
            </a: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высока вероятность совершения сотрудниками учреждения коррупционных правонарушений </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как в целях получения личной выгоды, так и в целях получения выгоды учреждения.</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44958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6.2. Оценка коррупционных рисков является важнейшим элементом антикоррупционной политики. Она позволяет обеспечить соответствие реализуемых антикоррупционных мероприятий специфике деятельности учреждения и рационально использовать ресурсы, направляемые на проведение работы по профилактике коррупции.</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44958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6.3. Оценка коррупционных рисков проводится в учреждении </a:t>
            </a:r>
            <a:b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на регулярной основе.</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44958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6.4. Порядок проведения оценки коррупционных рисков:</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сформировать перечень должностей, связанных с высоким коррупционным риском. В отношении сотрудников, замещающих такие должности, могут быть установлены специальные антикоррупционные процедуры и требования, например, регулярное заполнение декларации о конфликте интересов;</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разработать комплекс мер по устранению или минимизации коррупционных рисков; </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введение или расширение процессуальных форм внешнего взаимодействия сотрудников учреждения (с представителями контрагентов, органов государственной власти и др.), например, использование информационных технологий в качестве приоритетного направления для осуществления такого взаимодействия;</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установление дополнительных форм отчетности сотрудников о результатах принятых решений;</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введение ограничений, затрудняющих осуществление коррупционных платежей и т.д.</a:t>
            </a:r>
            <a:r>
              <a:rPr kumimoji="0" lang="ru-RU" sz="1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ctr"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7. Консультирование и обучение сотрудников учреждения</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7.1. При организации обучения сотрудников по вопросам профилактики и противодействия коррупции необходимо учитывать цели и задачи обучения, категорию обучаемых, вид обучения в зависимости от времени </a:t>
            </a:r>
            <a:b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его проведения.</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44958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7.2. Цели и задачи обучения определяют тематику и форму занятий. Обучение может, в частности, проводиться по следующей тематике:</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коррупция в государственном и частном секторах экономики (теоретическая);</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юридическая ответственность за совершение коррупционных правонарушений;</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ознакомление с требованиями законодательства и внутренними документами учреждения по вопросам противодействия коррупции и порядком </a:t>
            </a:r>
            <a:b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их применения в деятельности учреждения;</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выявление и разрешение конфликта интересов при выполнении трудовых обязанностей;</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поведение в ситуациях коррупционного риска, в частности, в случаях вымогательства взятки со стороны должностных лиц государственных </a:t>
            </a:r>
            <a:b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и муниципальных, иных организаций;</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взаимодействие с правоохранительными органами по вопросам профилактики и противодействия коррупции.</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44958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7.3. В зависимости от времени проведения можно выделить следующие виды обучения:</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обучение по вопросам профилактики и противодействия коррупции непосредственно после приема на работу;</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обучение при назначении сотрудника на иную, более высокую должность, предполагающую исполнение обязанностей, связанных с предупреждением </a:t>
            </a:r>
            <a:b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и противодействием коррупции;</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периодическое обучение сотрудников учреждения с целью поддержания </a:t>
            </a:r>
            <a:b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их знаний и навыков в сфере противодействия коррупции на должном уровне;</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дополнительное обучение в случае выявления провалов в реализации антикоррупционной политики, одной из причин которых является недостаточность знаний и навыков сотрудников в сфере противодействия коррупции.</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44958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7.4. Консультирование по вопросам противодействия коррупции осуществляется в индивидуальном порядке. В этом случае в учреждении определяются лица, ответственные за проведение такого консультирования. Консультирование по частным вопросам противодействия коррупции </a:t>
            </a:r>
            <a:b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и урегулирования конфликта интересов рекомендуется проводить </a:t>
            </a:r>
            <a:b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в конфиденциальном порядке.</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ctr"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8. </a:t>
            </a:r>
            <a:r>
              <a:rPr kumimoji="0" lang="ru-RU" sz="1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Внутренний контроль и аудит</a:t>
            </a:r>
            <a:endParaRPr kumimoji="0" lang="ru-RU"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44958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8.1. </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8"/>
              </a:rPr>
              <a:t>Федеральным законом</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от 6 декабря 2011 г. № 402-ФЗ </a:t>
            </a:r>
            <a:b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«О бухгалтерском учете» установлена обязанность для всех организаций осуществлять внутренний контроль хозяйственных операций.</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44958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8.2. Система внутреннего контроля учреждения способствует профилактике и выявлению коррупционных правонарушений в деятельности учреждения. При этом наибольший интерес представляет реализация таких задач системы внутреннего контроля и аудита, как </a:t>
            </a: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обеспечение надежности </a:t>
            </a:r>
            <a:b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и достоверности финансовой (бухгалтерской) отчетности учреждения </a:t>
            </a:r>
            <a:b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и обеспечение соответствия деятельности учреждения требованиям нормативных правовых актов и локальных нормативных актов учреждения.</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Для этого система внутреннего контроля и аудита учитывает требования Антикоррупционной политики, реализуемой учреждением, в том числе:</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проверка соблюдения различных организационных процедур и правил деятельности</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которые </a:t>
            </a: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значимы</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с точки зрения работы по профилактике </a:t>
            </a:r>
            <a:b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и предупреждению коррупции;</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контроль документирования операций хозяйственной деятельности</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учреждения;</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проверка экономической обоснованности осуществляемых операций </a:t>
            </a:r>
            <a:b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в сферах коррупционного риска.</a:t>
            </a:r>
            <a:endParaRPr kumimoji="0" lang="ru-RU"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44958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8.3. </a:t>
            </a: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Контроль документирования операций хозяйственной деятельности </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прежде всего связан с обязанностью ведения финансовой (бухгалтерской) отчетности организации и направлен на </a:t>
            </a: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предупреждение и выявление соответствующих нарушений: составления неофициальной отчетности, использования поддельных документов, записи несуществующих расходов, отсутствия первичных учетных документов, исправлений в документах </a:t>
            </a:r>
            <a:b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и отчетности, уничтожения документов и отчетности ранее установленного срока и т. д.</a:t>
            </a:r>
            <a:endParaRPr kumimoji="0" lang="ru-RU"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44958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8.4. </a:t>
            </a: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Проверка экономической обоснованности осуществляемых операций в сферах коррупционного риска</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проводится в отношении обмена деловыми подарками, представительских расходов, благотворительных пожертвований, вознаграждений внешним консультантам и других сфер. При этом следует обращать внимание на наличие обстоятельств - индикаторов неправомерных действий, например:</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оплата услуг, характер которых не определен либо вызывает сомнения;</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предоставление дорогостоящих подарков, оплата транспортных, развлекательных услуг, выдача на льготных условиях займов, предоставление иных ценностей или благ внешним консультантам, государственным или муниципальным служащим, работникам аффилированных лиц </a:t>
            </a:r>
            <a:b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и контрагентов;</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выплата посреднику или внешнему консультанту вознаграждения, размер которого превышает обычную плату для организации или плату для данного вида услуг;</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закупки или продажи по ценам, значительно отличающимся от рыночных;</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сомнительные платежи наличными.</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tab pos="276860" algn="l"/>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8.5. </a:t>
            </a: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Постоянный текущий контроль </a:t>
            </a: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в ходе своей деятельности осуществляют в рамках своих</a:t>
            </a:r>
            <a:r>
              <a:rPr kumimoji="0" lang="ru-RU" sz="1400" b="0" i="0" u="none" strike="noStrike" kern="1200" cap="none" spc="-2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полномочий:</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tab pos="586105" algn="l"/>
                <a:tab pos="586740" algn="l"/>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директор</a:t>
            </a:r>
            <a:r>
              <a:rPr kumimoji="0" lang="ru-RU" sz="1400" b="0" i="0" u="none" strike="noStrike" kern="1200" cap="none" spc="-5"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учреждения;</a:t>
            </a:r>
            <a:endParaRPr kumimoji="0" lang="ru-RU"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tab pos="586105" algn="l"/>
                <a:tab pos="586740" algn="l"/>
              </a:tabLst>
              <a:defRPr/>
            </a:pP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главный бухгалтер, сотрудники</a:t>
            </a:r>
            <a:r>
              <a:rPr kumimoji="0" lang="ru-RU" sz="1400" b="0" i="0" u="none" strike="noStrike" kern="1200" cap="none" spc="-3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бухгалтерии</a:t>
            </a: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ctr"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9. </a:t>
            </a:r>
            <a:r>
              <a:rPr kumimoji="0" lang="ru-RU" sz="1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Сотрудничество с правоохранительными органами </a:t>
            </a:r>
            <a:r>
              <a:rPr kumimoji="0" lang="ru-RU" sz="1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в сфере противодействия коррупции</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9.1. Сотрудничество с правоохранительными органами является </a:t>
            </a: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важным показателем действительной приверженности учреждения декларируемым антикоррупционным стандартам поведения.</a:t>
            </a:r>
            <a:endParaRPr kumimoji="0" lang="ru-RU"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44958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9.2. Учреждение принимает на себя </a:t>
            </a: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публичное обязательство сообщать </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в соответствующие правоохранительные органы </a:t>
            </a: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о случаях совершения </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коррупционных правонарушений, о которых учреждению (сотрудникам учреждения) </a:t>
            </a: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стало известно</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44958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9.3. Учреждение принимает на себя обязательство </a:t>
            </a: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воздерживаться </a:t>
            </a:r>
            <a:b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от каких-либо санкций в отношении своих сотрудников</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сообщивших </a:t>
            </a:r>
            <a:b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в правоохранительные органы о ставшей им известной в ходе выполнения трудовых обязанностей информации о подготовке или совершении коррупционного правонарушения.</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44958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9.4. Сотрудничество с правоохранительными органами </a:t>
            </a:r>
            <a:b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также проявляется в форме:</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оказания содействия </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уполномоченным представителям контрольно-надзорных и правоохранительных органов </a:t>
            </a: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при проведении </a:t>
            </a:r>
            <a:b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ими инспекционных проверок деятельности учреждения </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по вопросам предупреждения и противодействия коррупции;</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оказания содействия </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уполномоченным представителям правоохранительных органов </a:t>
            </a: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при проведении мероприятий по пресечению или расследованию коррупционных преступлений</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включая оперативно-розыскные мероприятия.</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44958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9.5. Руководству учреждения и ее сотрудникам следует </a:t>
            </a: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оказывать поддержку в выявлении и расследовании </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правоохранительными органами </a:t>
            </a: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фактов коррупции</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предпринимать необходимые меры по сохранению </a:t>
            </a:r>
            <a:b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и передаче в правоохранительные органы документов и информации, содержащей данные о коррупционных правонарушениях. При подготовке заявительных материалов и ответов на запросы правоохранительных органов </a:t>
            </a: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 данной работе привлекаются специалисты в соответствующей области права.</a:t>
            </a:r>
            <a:endParaRPr kumimoji="0" lang="ru-RU"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44958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Руководство и сотрудники не должны допускать вмешательства </a:t>
            </a:r>
            <a:b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в выполнение служебных обязанностей должностными лицами судебных или правоохранительных органов. </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ctr"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10. </a:t>
            </a:r>
            <a:r>
              <a:rPr kumimoji="0" lang="ru-RU" sz="1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Ответственность сотрудников </a:t>
            </a:r>
            <a:r>
              <a:rPr kumimoji="0" lang="ru-RU" sz="1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за несоблюдение требований антикоррупционной политики</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44958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10.1. Учреждение и все его сотрудники должны </a:t>
            </a: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соблюдать нормы действующего антикоррупционного законодательства РФ, в том числе </a:t>
            </a: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Уголовного кодекса</a:t>
            </a: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РФ, </a:t>
            </a: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Кодекса</a:t>
            </a: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Российской Федерации об административных правонарушениях, </a:t>
            </a: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Федерального закона</a:t>
            </a: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от 25 декабря 2008 г. № 273-ФЗ «О противодействии коррупции».</a:t>
            </a:r>
            <a:endParaRPr kumimoji="0" lang="ru-RU"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44958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10.2. Все сотрудники учреждения вне зависимости от занимаемой должности несут ответственность, предусмотренную действующим законодательством РФ, за соблюдение принципов и требований настоящей антикоррупционной политики.</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44958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10.3. Лица, виновные в нарушении требований настоящей антикоррупционной политики, </a:t>
            </a: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могут быть привлечены к дисциплинарной, административной, гражданско-правовой и уголовной ответственности</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ru-RU" sz="1400" b="0" i="0" u="none" strike="noStrike" kern="1200" cap="none" spc="0" normalizeH="0" baseline="0" noProof="0" dirty="0">
                <a:ln>
                  <a:noFill/>
                </a:ln>
                <a:solidFill>
                  <a:srgbClr val="000000"/>
                </a:solidFill>
                <a:effectLst/>
                <a:uLnTx/>
                <a:uFillTx/>
                <a:latin typeface="Roboto" panose="02000000000000000000" pitchFamily="2" charset="0"/>
                <a:ea typeface="Times New Roman" panose="02020603050405020304" pitchFamily="18" charset="0"/>
                <a:cs typeface="Times New Roman" panose="02020603050405020304" pitchFamily="18" charset="0"/>
              </a:rPr>
              <a:t> 	</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ctr"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11. Порядок пересмотра и внесения изменений в антикоррупционную политику учреждения</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Roboto" panose="02000000000000000000" pitchFamily="2" charset="0"/>
                <a:ea typeface="Times New Roman" panose="02020603050405020304" pitchFamily="18" charset="0"/>
                <a:cs typeface="Times New Roman" panose="02020603050405020304" pitchFamily="18" charset="0"/>
              </a:rPr>
              <a:t> 	</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11.1. Учреждение осуществляет регулярный мониторинг эффективности реализации антикоррупционной политики. Должностные лица, на которые возложены функции по профилактике и противодействию коррупции, ежегодно представляют директору соответствующий отчет, на основании которого в антикоррупционную политику могут быть внесены изменения и дополнения.</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11.2. Пересмотр принятой антикоррупционной политики может проводиться в случае внесения соответствующих изменений в действующее законодательство РФ.</a:t>
            </a:r>
            <a:endPar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393394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stretch>
            <a:fillRect/>
          </a:stretch>
        </p:blipFill>
        <p:spPr>
          <a:xfrm>
            <a:off x="0" y="380246"/>
            <a:ext cx="12192000" cy="6486212"/>
          </a:xfrm>
          <a:prstGeom prst="rect">
            <a:avLst/>
          </a:prstGeom>
          <a:ln>
            <a:noFill/>
          </a:ln>
          <a:effectLst>
            <a:outerShdw blurRad="292100" dist="139700" dir="2700000" algn="tl" rotWithShape="0">
              <a:srgbClr val="333333">
                <a:alpha val="65000"/>
              </a:srgbClr>
            </a:outerShdw>
          </a:effectLst>
        </p:spPr>
      </p:pic>
      <p:sp>
        <p:nvSpPr>
          <p:cNvPr id="2" name="Заголовок 1"/>
          <p:cNvSpPr>
            <a:spLocks noGrp="1"/>
          </p:cNvSpPr>
          <p:nvPr>
            <p:ph type="ctrTitle"/>
          </p:nvPr>
        </p:nvSpPr>
        <p:spPr>
          <a:xfrm>
            <a:off x="805758" y="633742"/>
            <a:ext cx="10230416" cy="5078995"/>
          </a:xfrm>
          <a:solidFill>
            <a:schemeClr val="lt1">
              <a:alpha val="77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a:noAutofit/>
          </a:bodyPr>
          <a:lstStyle/>
          <a:p>
            <a:r>
              <a:rPr lang="ru-RU" sz="2000" b="1" i="1" dirty="0">
                <a:latin typeface="Microsoft YaHei Light" panose="020B0502040204020203" pitchFamily="34" charset="-122"/>
                <a:ea typeface="Microsoft YaHei Light" panose="020B0502040204020203" pitchFamily="34" charset="-122"/>
              </a:rPr>
              <a:t>25 декабря 2008 года Президентом РФ Д.А. Медведевым подписан принятый ГосДумой и одобренный Советом Федерации Федеральный закон                                       " О противодействии коррупции" № 273-ФЗ.</a:t>
            </a:r>
            <a:br>
              <a:rPr lang="ru-RU" sz="2000" b="1" i="1" dirty="0">
                <a:latin typeface="Microsoft YaHei Light" panose="020B0502040204020203" pitchFamily="34" charset="-122"/>
                <a:ea typeface="Microsoft YaHei Light" panose="020B0502040204020203" pitchFamily="34" charset="-122"/>
              </a:rPr>
            </a:br>
            <a:br>
              <a:rPr lang="ru-RU" sz="2000" b="1" i="1" dirty="0">
                <a:latin typeface="Microsoft YaHei Light" panose="020B0502040204020203" pitchFamily="34" charset="-122"/>
                <a:ea typeface="Microsoft YaHei Light" panose="020B0502040204020203" pitchFamily="34" charset="-122"/>
              </a:rPr>
            </a:br>
            <a:r>
              <a:rPr lang="ru-RU" sz="2000" b="1" i="1" dirty="0">
                <a:latin typeface="Microsoft YaHei Light" panose="020B0502040204020203" pitchFamily="34" charset="-122"/>
                <a:ea typeface="Microsoft YaHei Light" panose="020B0502040204020203" pitchFamily="34" charset="-122"/>
              </a:rPr>
              <a:t>Федеральный закон конкретизировал понятие коррупции как злоупотребление </a:t>
            </a:r>
            <a:r>
              <a:rPr lang="ru-RU" sz="1800" b="1" i="1" dirty="0">
                <a:latin typeface="Microsoft YaHei Light" panose="020B0502040204020203" pitchFamily="34" charset="-122"/>
                <a:ea typeface="Microsoft YaHei Light" panose="020B0502040204020203" pitchFamily="34" charset="-122"/>
              </a:rPr>
              <a:t>служебным</a:t>
            </a:r>
            <a:r>
              <a:rPr lang="ru-RU" sz="2000" b="1" i="1" dirty="0">
                <a:latin typeface="Microsoft YaHei Light" panose="020B0502040204020203" pitchFamily="34" charset="-122"/>
                <a:ea typeface="Microsoft YaHei Light" panose="020B0502040204020203" pitchFamily="34" charset="-122"/>
              </a:rPr>
              <a:t> положением, дачу взятки, получение взятки, злоупотребление полномочиями,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 ценностей, иного имущества или услуг имущественного характера, иных имущественных прав для себя и для третьих лиц либо незаконное предоставление такой выгоды указанному лицу другими физическими лицами.</a:t>
            </a:r>
            <a:br>
              <a:rPr lang="ru-RU" sz="2000" b="1" i="1" dirty="0">
                <a:latin typeface="Microsoft YaHei Light" panose="020B0502040204020203" pitchFamily="34" charset="-122"/>
                <a:ea typeface="Microsoft YaHei Light" panose="020B0502040204020203" pitchFamily="34" charset="-122"/>
              </a:rPr>
            </a:br>
            <a:br>
              <a:rPr lang="ru-RU" sz="2000" b="1" i="1" dirty="0">
                <a:latin typeface="Microsoft YaHei Light" panose="020B0502040204020203" pitchFamily="34" charset="-122"/>
                <a:ea typeface="Microsoft YaHei Light" panose="020B0502040204020203" pitchFamily="34" charset="-122"/>
              </a:rPr>
            </a:br>
            <a:r>
              <a:rPr lang="ru-RU" sz="2000" b="1" i="1" dirty="0">
                <a:latin typeface="Microsoft YaHei Light" panose="020B0502040204020203" pitchFamily="34" charset="-122"/>
                <a:ea typeface="Microsoft YaHei Light" panose="020B0502040204020203" pitchFamily="34" charset="-122"/>
              </a:rPr>
              <a:t>Закон определил правовую, организационную основу и основные принципы противодействия коррупции, а также основные направления деятельности государственных органов по повышению эффективности                              противодействия коррупции.</a:t>
            </a:r>
          </a:p>
        </p:txBody>
      </p:sp>
    </p:spTree>
    <p:extLst>
      <p:ext uri="{BB962C8B-B14F-4D97-AF65-F5344CB8AC3E}">
        <p14:creationId xmlns:p14="http://schemas.microsoft.com/office/powerpoint/2010/main" val="2430283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srcRect r="84375"/>
          <a:stretch/>
        </p:blipFill>
        <p:spPr>
          <a:xfrm>
            <a:off x="0" y="8458"/>
            <a:ext cx="2560320" cy="6858000"/>
          </a:xfrm>
          <a:prstGeom prst="rect">
            <a:avLst/>
          </a:prstGeom>
        </p:spPr>
      </p:pic>
      <p:sp>
        <p:nvSpPr>
          <p:cNvPr id="5" name="Прямоугольник 4"/>
          <p:cNvSpPr/>
          <p:nvPr/>
        </p:nvSpPr>
        <p:spPr>
          <a:xfrm>
            <a:off x="2761488" y="676656"/>
            <a:ext cx="8805672" cy="83222783"/>
          </a:xfrm>
          <a:prstGeom prst="rect">
            <a:avLst/>
          </a:prstGeom>
          <a:ln w="38100" cmpd="dbl">
            <a:solidFill>
              <a:srgbClr val="C00000"/>
            </a:solidFill>
          </a:ln>
        </p:spPr>
        <p:txBody>
          <a:bodyPr wrap="square">
            <a:spAutoFit/>
          </a:bodyPr>
          <a:lstStyle/>
          <a:p>
            <a:pPr algn="ct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Положение о комиссии</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по противодействию коррупции </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в государственном автономном учреждении Ростовской области</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«Донской волонтерский центр»</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ru-RU"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ctr">
              <a:buFont typeface="+mj-lt"/>
              <a:buAutoNum type="arabicPeriod"/>
            </a:pPr>
            <a:r>
              <a:rPr lang="ru-RU"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Общие положения</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SzPts val="1400"/>
              <a:buFont typeface="Times New Roman" panose="02020603050405020304" pitchFamily="18" charset="0"/>
              <a:buAutoNum type="arabicPeriod"/>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Настоящее положение о комиссии по противодействию коррупции в государственном автономном учреждении Ростовской области «Донской волонтерский центр» (далее – положение о комиссии) разработано в соответствии с положениями Конституции Российской Федерации, </a:t>
            </a:r>
            <a:r>
              <a:rPr lang="ru-RU" sz="1800" u="none" strike="noStrike"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Федерального закона от 25.12.2008 № 273-ФЗ «О противодействии коррупции»</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иных нормативных правовых актов Российской Федерации.</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SzPts val="1400"/>
              <a:buFont typeface="Times New Roman" panose="02020603050405020304" pitchFamily="18" charset="0"/>
              <a:buAutoNum type="arabicPeriod"/>
            </a:pPr>
            <a:r>
              <a:rPr lang="ru-RU" sz="1800" kern="100" dirty="0">
                <a:effectLst/>
                <a:latin typeface="Times New Roman" panose="02020603050405020304" pitchFamily="18" charset="0"/>
                <a:ea typeface="Times New Roman" panose="02020603050405020304" pitchFamily="18" charset="0"/>
                <a:cs typeface="Times New Roman" panose="02020603050405020304" pitchFamily="18" charset="0"/>
              </a:rPr>
              <a:t>Комиссия в ГАУ РО «Донволонтер» образуется </a:t>
            </a:r>
            <a:r>
              <a:rPr lang="ru-RU" sz="18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в целях</a:t>
            </a:r>
            <a:r>
              <a:rPr lang="ru-RU"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450215" algn="just"/>
            <a:r>
              <a:rPr lang="ru-RU"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осуществления в пределах своих полномочий деятельности, направленной на противодействие коррупции в учреждении;</a:t>
            </a:r>
            <a:endParaRPr lang="ru-RU"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450215" algn="just"/>
            <a:r>
              <a:rPr lang="ru-RU" sz="18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обеспечения защиты прав и законных интересов граждан, общества </a:t>
            </a:r>
            <a:br>
              <a:rPr lang="ru-RU" sz="18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и государства от угроз, связанных с коррупцией; </a:t>
            </a:r>
            <a:endParaRPr lang="ru-RU"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450215" algn="just"/>
            <a:r>
              <a:rPr lang="ru-RU" sz="18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-повышения эффективности функционирования учреждения за счет снижения рисков проявления коррупции.</a:t>
            </a:r>
            <a:endParaRPr lang="ru-RU"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450215" algn="just"/>
            <a:r>
              <a:rPr lang="ru-RU" sz="1800" kern="100"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Деятельность комиссии осуществляется в соответствии </a:t>
            </a:r>
            <a:b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с законодательством Российской Федерации, законодательством </a:t>
            </a:r>
            <a:b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о противодействии коррупции и настоящим положением о комиссии.</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2. Основные задачи и полномочия комиссии</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49580" algn="just"/>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2.1. </a:t>
            </a:r>
            <a:r>
              <a:rPr lang="ru-RU"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Основными задачами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комиссии являются:</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а) </a:t>
            </a:r>
            <a:r>
              <a:rPr lang="ru-RU"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подготовка предложений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по выработке и реализации учреждением антикоррупционной политики;</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б) </a:t>
            </a:r>
            <a:r>
              <a:rPr lang="ru-RU"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выявление и устранение причин и условий, способствующих возникновению и распространению проявлений коррупции в деятельности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учреждения;</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в) </a:t>
            </a:r>
            <a:r>
              <a:rPr lang="ru-RU"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создание единой системы информирования работников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организации по вопросам противодействия коррупции;</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г) </a:t>
            </a:r>
            <a:r>
              <a:rPr lang="ru-RU"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формирование у работников антикоррупционного сознания, а также навыков антикоррупционного поведения;</a:t>
            </a:r>
            <a:endParaRPr lang="ru-RU"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д) </a:t>
            </a:r>
            <a:r>
              <a:rPr lang="ru-RU"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контроль за реализацией выполнения антикоррупционных мероприятий </a:t>
            </a:r>
            <a:b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в учреждении;</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е) </a:t>
            </a:r>
            <a:r>
              <a:rPr lang="ru-RU"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взаимодействие с правоохранительными органами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и иными государственными органами, органами местного самоуправления, общественными организациями и средствами массовой информации по вопросам противодействия коррупции.</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49580" algn="just"/>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2.2. Комиссия для решения возложенных на нее задач имеет право:</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вносить предложения на рассмотрение руководителя учреждения </a:t>
            </a:r>
            <a:b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по совершенствованию деятельности учреждения в сфере противодействия коррупции;</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заслушивать на заседаниях комиссии руководителей структурных подразделений, сотрудников учреждения;</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разрабатывать рекомендации для практического использования </a:t>
            </a:r>
            <a:b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по предотвращению и профилактике коррупционных правонарушений </a:t>
            </a:r>
            <a:b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в учреждении;</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принимать участие в подготовке и организации выполнения локальных нормативных актов по вопросам, относящимся к компетенции комиссии;</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рассматривать поступившую информацию о проявлениях коррупции </a:t>
            </a:r>
            <a:br>
              <a:rPr lang="ru-RU"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в учреждении, подготавливать предложения по устранению и недопущению выявленных нарушений;</a:t>
            </a:r>
            <a:endParaRPr lang="ru-RU"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ru-RU"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вносить предложения о привлечении к дисциплинарной ответственности работников учреждения, совершивших коррупционные правонарушения</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создавать временные рабочие группы по вопросам реализации антикоррупционной политики.</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3. Организация работы Комиссии</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49580" algn="just"/>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3.1. </a:t>
            </a:r>
            <a:r>
              <a:rPr lang="ru-RU"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Заседания комиссии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проводятся в соответствии </a:t>
            </a:r>
            <a:r>
              <a:rPr lang="ru-RU"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с планом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работы Комиссии, но </a:t>
            </a:r>
            <a:r>
              <a:rPr lang="ru-RU"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не реже одного раза в год</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Председатель комиссии, по мере необходимости, вправе созвать внеочередное заседание комиссии. Заседания могут быть как открытыми, так и закрытыми.</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49580" algn="just"/>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3.2. Председатель комиссии осуществляет руководство деятельностью комиссии, организует работу комиссии, созывает и проводит заседания комиссии, представляет комиссию в отношениях с органами государственной власти, органами местного самоуправления, организациями, общественными объединениями, со средствами массовой информации.</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49580" algn="just"/>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3.3. Члены комиссии отвечают за подготовку информационных материалов к заседаниям комиссии, ведут протоколы заседания комиссии, учет поступивших документов, а также выполняют поручения председателя</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комиссии, данные в пределах его полномочий.</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49580" algn="just"/>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3.4. Члены комиссии осуществляют свои полномочия непосредственно, то есть без права их передачи иным лицам, в том числе </a:t>
            </a:r>
            <a:b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и на время своего отсутствия.</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49580" algn="just"/>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3.5. Заседание комиссии правомочно, если на нем присутствуют более половины от общего числа членов комиссии.</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49580" algn="just"/>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3.6. Решения комиссии принимаются простым большинством голосов присутствующих на заседании членов комиссии.</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49580" algn="just"/>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3.7. При равенстве числа голосов голос председателя комиссии является решающим.</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49580" algn="just"/>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3.8. </a:t>
            </a:r>
            <a:r>
              <a:rPr lang="ru-RU"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Решения комиссии оформляются протоколами</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49580" algn="just"/>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3.9. Член комиссии, не согласный с решением комиссии, вправе </a:t>
            </a:r>
            <a:b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в письменной форме изложить свое особое мнение, которое подлежит обязательному приобщению к протоколу заседания комиссии.</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49580" algn="just"/>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3.10. Члены комиссии добровольно принимают на себя обязательства </a:t>
            </a:r>
            <a:b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о неразглашении сведений, затрагивающих честь и достоинство граждан, </a:t>
            </a:r>
            <a:b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и другой конфиденциальной информации, которая рассматривается (рассматривалась) комиссией.</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49580" algn="just"/>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3.11. Информация, полученная комиссией в ходе ее работы, может быть использована только в порядке, предусмотренном федеральным законодательством об информации, информатизации и защите информации.</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r"/>
            <a:r>
              <a:rPr lang="ru-RU" sz="1800" kern="100" dirty="0">
                <a:effectLst/>
                <a:latin typeface="Times New Roman" panose="02020603050405020304" pitchFamily="18" charset="0"/>
                <a:ea typeface="Times New Roman" panose="02020603050405020304" pitchFamily="18" charset="0"/>
                <a:cs typeface="Times New Roman" panose="02020603050405020304" pitchFamily="18" charset="0"/>
              </a:rPr>
              <a:t>Приложение №2</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r"/>
            <a:r>
              <a:rPr lang="ru-RU" sz="1800" kern="100" dirty="0">
                <a:effectLst/>
                <a:latin typeface="Times New Roman" panose="02020603050405020304" pitchFamily="18" charset="0"/>
                <a:ea typeface="Times New Roman" panose="02020603050405020304" pitchFamily="18" charset="0"/>
                <a:cs typeface="Times New Roman" panose="02020603050405020304" pitchFamily="18" charset="0"/>
              </a:rPr>
              <a:t>УТВЕРЖДЕНО</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r"/>
            <a:r>
              <a:rPr lang="ru-RU" sz="1800" kern="100" dirty="0">
                <a:effectLst/>
                <a:latin typeface="Times New Roman" panose="02020603050405020304" pitchFamily="18" charset="0"/>
                <a:ea typeface="Times New Roman" panose="02020603050405020304" pitchFamily="18" charset="0"/>
                <a:cs typeface="Times New Roman" panose="02020603050405020304" pitchFamily="18" charset="0"/>
              </a:rPr>
              <a:t>Приказом ГАУ РО «Донволонтер»</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r"/>
            <a:r>
              <a:rPr lang="ru-RU" sz="1800" kern="100" dirty="0">
                <a:effectLst/>
                <a:latin typeface="Times New Roman" panose="02020603050405020304" pitchFamily="18" charset="0"/>
                <a:ea typeface="Times New Roman" panose="02020603050405020304" pitchFamily="18" charset="0"/>
                <a:cs typeface="Times New Roman" panose="02020603050405020304" pitchFamily="18" charset="0"/>
              </a:rPr>
              <a:t>от 16.07. 2019г. №99</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25"/>
              </a:spcAft>
            </a:pPr>
            <a:r>
              <a:rPr lang="ru-RU" sz="1800" b="1" dirty="0">
                <a:solidFill>
                  <a:srgbClr val="666666"/>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ru-RU"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Порядок</a:t>
            </a:r>
            <a:endParaRPr lang="ru-RU"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ru-RU"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уведомления работодателя о фактах обращения </a:t>
            </a:r>
            <a:r>
              <a:rPr lang="ru-RU"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целях склонения </a:t>
            </a:r>
            <a:br>
              <a:rPr lang="ru-RU"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 совершению коррупционных правонарушений сотрудников</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ru-RU"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государственного автономного учреждения Ростовской области </a:t>
            </a:r>
            <a:br>
              <a:rPr lang="ru-RU"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«Донской волонтерский центр»</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25"/>
              </a:spcAft>
            </a:pPr>
            <a:r>
              <a:rPr lang="ru-RU" sz="1800" b="1" dirty="0">
                <a:solidFill>
                  <a:srgbClr val="666666"/>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825"/>
              </a:spcAft>
            </a:pPr>
            <a:r>
              <a:rPr lang="ru-RU"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Общие положения</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49580" algn="just"/>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 Настоящий порядок уведомления работодателя о фактах обращения в целях склонения сотрудников государственного автономного учреждения Ростовской области «Донской волонтерский цент» (далее - учреждение) к совершению коррупционных правонарушений (далее - порядок) разработан в соответствии с частью 5 статьи 9 Федерального закона от 25.12.2008 № 273-ФЗ «О противодействии коррупции» с целью создания единой системы по предупреждению коррупционных правонарушений </a:t>
            </a:r>
            <a:b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учреждении и определяет порядок уведомления работодателя о фактах обращения в целях склонения работника учреждения к совершению коррупционных правонарушений, устанавливает перечень сведений, содержащихся в данных уведомлениях, порядок регистрации уведомлений </a:t>
            </a:r>
            <a:b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 организации проверки сведений, указанных в уведомлении, а также порядок принятия решений по результатам рассмотрения уведомлений.</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49580" algn="just"/>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 Действие настоящего порядка распространяется на всех сотрудников учреждения.</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49580" algn="just"/>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 Понятие «коррупция» в настоящем порядке используется </a:t>
            </a:r>
            <a:b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значении, предусмотренном статьей 1 Федерального закона от 25.12.2008</a:t>
            </a:r>
            <a:b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273-ФЗ «О противодействии коррупции».</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49580" algn="just"/>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 </a:t>
            </a:r>
            <a:r>
              <a:rPr lang="ru-RU"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Работник учреждения обязан уведомлять работодателя, лицо, ответственное за антикоррупционную работу в учреждении, органы прокуратуры или другие государственные органы обо всех случаях обращения к нему каких-либо лиц в целях склонения его к совершению коррупционных правонарушений. Уведомление о фактах обращения в целях склонения к совершению коррупционных правонарушений, за исключением случаев, когда по данным фактам проведена или проводится проверка, является должностной обязанностью сотрудника.</a:t>
            </a:r>
            <a:endParaRPr lang="ru-RU"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449580" algn="just"/>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 </a:t>
            </a:r>
            <a:r>
              <a:rPr lang="ru-RU"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Во всех случаях обращения к сотруднику </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каких-либо лиц в целях склонения его к совершению коррупционных правонарушений сотрудник </a:t>
            </a:r>
            <a:r>
              <a:rPr lang="ru-RU"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обязан не позднее рабочего дня, следующего за днем обращения к нему указанных лиц, уведомить о данных фактах работодателя, направив на его имя уведомление в письменной форме.</a:t>
            </a:r>
            <a:endParaRPr lang="ru-RU"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449580" algn="just"/>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 Сотрудники учреждения должны лично предостерегать обратившихся к ним лиц о противоправности действия, которое они предлагают совершить.</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49580" algn="just"/>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 Сотрудник, уведомивший работодателя, органы прокуратуры или другие государственные органы о фактах обращения в целях склонения его </a:t>
            </a:r>
            <a:b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 совершению коррупционного правонарушения, о фактах совершения другими сотрудниками учреждения коррупционных правонарушений, непредставления сведений либо представления заведомо недостоверных или неполных сведений о доходах, об имуществе и обязательствах имущественного характера, находится под защитой государства в соответствии с действующим законодательством Российской Федерации.</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49580" algn="just"/>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 Сотрудник, </a:t>
            </a:r>
            <a:r>
              <a:rPr lang="ru-RU"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не выполнивший обязанность по уведомлению работодателя, органов прокуратуры или других государственных органов </a:t>
            </a:r>
            <a:br>
              <a:rPr lang="ru-RU"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обо всех случаях обращения к нему каких-либо лиц в целях склонения </a:t>
            </a:r>
            <a:br>
              <a:rPr lang="ru-RU"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его к совершению коррупционных правонарушений, подлежит привлечению </a:t>
            </a:r>
            <a:br>
              <a:rPr lang="ru-RU"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к ответственности в соответствии с действующим законодательством Российской Федерации.</a:t>
            </a:r>
            <a:endParaRPr lang="ru-RU"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ru-RU"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Перечень сведений, содержащихся в уведомлении, и порядок регистрации уведомления.</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49580" algn="just"/>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 В уведомлении указываются следующие сведения:</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 фамилия, имя, отчество сотрудника, направившего уведомление (далее </a:t>
            </a:r>
            <a:b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 тексу –  уведомитель);</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 замещаемая должность уведомителя, наименование структурного подразделения, в котором он осуществляет трудовую деятельность;</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известные уведомителю сведения о лицах, обратившихся к нему в целях склонения его к совершению коррупционных правонарушений (фамилия, имя, отчество, место работы, должность, адрес проживания лица, склонявшего уведомителя к совершению коррупционных правонарушений, </a:t>
            </a:r>
            <a:b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 другие известные о данном лице сведения);</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 способ склонения к правонарушению (подкуп, угроза, обещание, обман, насилие и т.д.);</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 обстоятельства склонения к правонарушению (телефонный разговор, личная встреча, почтовое отправление и т.д.);</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е) сущность предполагаемого правонарушения (злоупотребление служебным положением, дача взятки, получение взятки, злоупотребление полномочиями, коммерческий подкуп либо иное незаконное использование работником своего должностного положения вопреки законным интересам общества и государства в целях получения выгоды в виде денег, ценностей, иного имущества или услуг имущественного характера, иных имущественных прав для себя или для третьих лиц либо незаконное предоставление такой выгоды работнику другими физическими лицами).</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 наличии письменных и вещественных доказательств, объяснений лиц, показаний свидетелей, аудио- и видеозаписи, иных документов и материалов уведомитель представляет их в качестве доказательств склонения его </a:t>
            </a:r>
            <a:b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 совершению коррупционного правонарушения;</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ж) дата, место и время склонения к правонарушению;</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 информация об уведомлении сотрудником органов прокуратуры </a:t>
            </a:r>
            <a:b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или других государственных органов об обращении к нему каких-либо лиц </a:t>
            </a:r>
            <a:b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целях склонения его к совершению коррупционных правонарушений </a:t>
            </a:r>
            <a:b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случае, если указанная информация была направлена уведомителем </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соответствующие органы;</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 дата подачи уведомления и личная подпись уведомителя.</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 Уведомление регистрируется лицом, ответственным </a:t>
            </a:r>
            <a:b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 антикоррупционную работу в учреждении в Журнале регистрации уведомлений о фактах обращения в целях склонения работника </a:t>
            </a:r>
            <a:b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 совершению коррупционных правонарушений:</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незамедлительно в присутствии уведомителя, если уведомление представлено им лично;</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день, когда оно поступило по почте или с курьером.</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 Регистрацию уведомления осуществляет лицо, ответственное </a:t>
            </a:r>
            <a:b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 антикоррупционную работу в учреждении. Журнал должен храниться </a:t>
            </a:r>
            <a:b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условиях, исключающих доступ к нему посторонних лиц. Листы Журнала должны быть пронумерованы, прошнурованы и скреплены печатью Учреждения.</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 Уведомление не принимается в случае, если в нем полностью или частично отсутствует информация, предусмотренная в пункте 2.1. настоящего порядка.</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49580" algn="just"/>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 В случае если из уведомления сотрудника учреждения следует, что он не уведомил органы прокуратуры или другие государственные органы </a:t>
            </a:r>
            <a:b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 обращении к нему в целях склонения его к совершению коррупционных правонарушений, директор учреждения незамедлительно после поступления к нему уведомления от сотрудника направляет его копию в один </a:t>
            </a:r>
            <a:b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из вышеуказанных органов.</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49580" algn="just"/>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 </a:t>
            </a:r>
            <a:r>
              <a:rPr lang="ru-RU"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При наличии в уведомлении сведений о совершенном или подготавливаемом преступлении, проверка по данному уведомлению организуется в соответствии с положениями уголовно-процессуального законодательства Российской Федерации и законодательства Российской Федерации об оперативно-розыскной деятельности, для чего поступившее уведомление незамедлительно направляется директором учреждения, в правоохранительные органы в соответствии с их компетенцией.</a:t>
            </a:r>
            <a:endParaRPr lang="ru-RU"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ru-RU"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Порядок организации проверки сведений, содержащихся в уведомлении</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49580" algn="just"/>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 </a:t>
            </a:r>
            <a:r>
              <a:rPr lang="ru-RU"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После регистрации уведомление передается на рассмотрение директора учреждения.</a:t>
            </a:r>
            <a:endParaRPr lang="ru-RU"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449580" algn="just"/>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 Поступившее директору учреждения </a:t>
            </a:r>
            <a:r>
              <a:rPr lang="ru-RU"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уведомление является основанием для принятия им решения о проведении служебной проверки сведений</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содержащихся в уведомлении, которое оформляется соответствующим распоряжением.</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49580" algn="just"/>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 Для проведения проверки </a:t>
            </a:r>
            <a:r>
              <a:rPr lang="ru-RU"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приказом директора создается комиссия</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которая состоит из председателя комиссии, заместителя председателя, секретаря и членов комиссии. В составе комиссии должно быть не менее пяти человек.</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49580" algn="just"/>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 Все лица, входящие в состав комиссии, пользуются равными правами в решении вопросов, рассматриваемых на заседаниях комиссии.</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49580" algn="just"/>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 В проведении проверки не может участвовать сотрудник учреждения, прямо или косвенно заинтересованный в ее результатах. В этих случаях он обязан обратиться к директору учреждения с письменным заявлением об освобождении его от участия в проведении данной проверки.</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 При проведении проверки должны быть:</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заслушаны пояснения уведомителя, других сотрудников учреждения, </a:t>
            </a:r>
            <a:b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 также лиц, имеющих отношение к фактам, содержащимся </a:t>
            </a:r>
            <a:b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уведомлении;</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объективно и всесторонне рассмотрены факты и обстоятельства обращения к сотруднику в целях склонения его к совершению коррупционного правонарушения;</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установлены причины и условия, которые способствовали обращению лиц к сотруднику учреждения с целью склонения его к совершению коррупционных правонарушений.</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 В ходе проведения проверки, помимо уведомления, рассматриваются материалы, имеющие отношение к фактам, содержащимся в уведомлении, в том числе должностная инструкция и служебная характеристика уведомителя, должностные инструкции и служебные характеристики сотрудников учреждения, имеющих отношение к фактам, содержащимся в уведомлении.</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3.8. Лица, входящие в состав комиссии, и сотрудники учреждения, имеющие отношение к фактам, содержащимся в уведомлении, не вправе разглашать сведения, ставшие им известными в ходе проведения проверочных мероприятий.</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 Работа комиссии должна быть </a:t>
            </a:r>
            <a:r>
              <a:rPr lang="ru-RU"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завершена не позднее 10 рабочих дней со дня принятия решения о проведении проверки.</a:t>
            </a:r>
            <a:endParaRPr lang="ru-RU"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ru-RU"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Итоги проведения проверки</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49580" algn="just"/>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4.1. По результатам проведения проверки комиссией принимается решение простым большинством голосов присутствующих на заседании комиссии. Решение комиссии правомочно, если на ее заседании присутствовало не менее 2/3 от общего состава комиссии.</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49580" algn="just"/>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4.2. Решение комиссии оформляется протоколом. Протокол комиссии подписывается председателем и секретарем комиссии.</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49580" algn="just"/>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 Член комиссии, не согласный с ее решением, имеет право </a:t>
            </a:r>
            <a:b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письменной форме изложить свое особое мнение, которое приобщается </a:t>
            </a:r>
            <a:b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 протоколу.</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49580" algn="just"/>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 В случае подтверждения в ходе проверки факта обращения </a:t>
            </a:r>
            <a:b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 работнику учреждения в целях склонения его к совершению коррупционных правонарушений или выявления в действиях сотрудника учреждения или иных сотрудников учреждения, имеющих отношение </a:t>
            </a:r>
            <a:b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 вышеуказанным фактам, признаков коррупционного правонарушения, комиссией готовятся </a:t>
            </a:r>
            <a:r>
              <a:rPr lang="ru-RU"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материалы, которые направляются директору учреждения для принятия соответствующего решения</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49580" algn="just"/>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 Директор учреждения после получения материалов по результатам работы комиссии </a:t>
            </a:r>
            <a:r>
              <a:rPr lang="ru-RU"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в течение трех дней принимает одно из следующих решений</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 о незамедлительной передаче материалов проверки в правоохранительные органы;</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 </a:t>
            </a:r>
            <a:r>
              <a:rPr lang="ru-RU"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об обращении в соответствующие компетентные органы с просьбой </a:t>
            </a:r>
            <a:br>
              <a:rPr lang="ru-RU"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об обеспечении мер государственной защиты сотрудника </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учреждения </a:t>
            </a:r>
            <a:b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 членов его семьи от насилия, угроз и других неправомерных действий </a:t>
            </a:r>
            <a:b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соответствии с законодательством Российской Федерации;</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a:t>
            </a:r>
            <a:r>
              <a:rPr lang="ru-RU"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о принятии организационных мер с целью предотвращения впредь возможности обращения в целях склонения работников </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учреждения </a:t>
            </a:r>
            <a:b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 совершению коррупционных правонарушений;</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 </a:t>
            </a:r>
            <a:r>
              <a:rPr lang="ru-RU"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об исключении возможности принятия уведомителем и (или) иными сотрудниками учреждения, имеющими отношение к фактам, содержащимся </a:t>
            </a:r>
            <a:br>
              <a:rPr lang="ru-RU"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в уведомлении, единоличных решений по вопросам,</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с которыми связана вероятность совершения коррупционного правонарушения;</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 </a:t>
            </a:r>
            <a:r>
              <a:rPr lang="ru-RU"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о необходимости внесения в должностные инструкции сотрудников учреждения соответствующих изменений для устранения условий</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способствующих обращению к ним в целях склонения их к совершению коррупционных правонарушений;</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е) </a:t>
            </a:r>
            <a:r>
              <a:rPr lang="ru-RU"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о привлечении сотрудника учреждения к дисциплинарной ответственности;</a:t>
            </a:r>
            <a:endParaRPr lang="ru-RU"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ж) </a:t>
            </a:r>
            <a:r>
              <a:rPr lang="ru-RU"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об увольнении сотрудника учреждения.</a:t>
            </a:r>
            <a:endParaRPr lang="ru-RU"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449580" algn="just"/>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4.6. В </a:t>
            </a:r>
            <a:r>
              <a:rPr lang="ru-RU"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случае выявления </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ходе проверки в действиях сотрудника учреждения признаков коррупционного правонарушения, предусмотренного частью 3 статьи 9 Федерального закона от 25.12.2008 № 273-ФЗ </a:t>
            </a:r>
            <a:b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 противодействии коррупции», </a:t>
            </a:r>
            <a:r>
              <a:rPr lang="ru-RU"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материалы по результатам работы комиссии направляются директором учреждения в соответствующие органы для привлечения сотрудника учреждения к иным видам ответственности </a:t>
            </a:r>
            <a:br>
              <a:rPr lang="ru-RU"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в соответствии с законодательством Российской Федерации.</a:t>
            </a:r>
            <a:endParaRPr lang="ru-RU" sz="18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449580" algn="just"/>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4.7. В случае опровержения факта обращения к сотруднику учреждения с целью его склонения к совершению коррупционных правонарушений директор учреждения принимает решение о принятии результатов проверки к сведению.</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49580" algn="just"/>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4.8. Информация о решении по результатам проверки направляется </a:t>
            </a:r>
            <a:b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кадровую службу учреждения для включения в личное дело уведомителя.</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49580" algn="just"/>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4.9. Сотрудник учреждения, в отношении которого проводится проверка сведений, содержащихся в уведомлении, по окончании проверки имеет право ознакомиться с письменным заключением о ее результатах. </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622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srcRect r="84375"/>
          <a:stretch/>
        </p:blipFill>
        <p:spPr>
          <a:xfrm>
            <a:off x="0" y="8458"/>
            <a:ext cx="2050741" cy="6858000"/>
          </a:xfrm>
          <a:prstGeom prst="rect">
            <a:avLst/>
          </a:prstGeom>
        </p:spPr>
      </p:pic>
      <p:sp>
        <p:nvSpPr>
          <p:cNvPr id="5" name="Прямоугольник 4"/>
          <p:cNvSpPr/>
          <p:nvPr/>
        </p:nvSpPr>
        <p:spPr>
          <a:xfrm>
            <a:off x="2313431" y="291037"/>
            <a:ext cx="8378241" cy="40964676"/>
          </a:xfrm>
          <a:prstGeom prst="rect">
            <a:avLst/>
          </a:prstGeom>
          <a:ln w="38100" cmpd="dbl">
            <a:solidFill>
              <a:srgbClr val="C00000"/>
            </a:solidFill>
          </a:ln>
        </p:spPr>
        <p:txBody>
          <a:bodyPr wrap="square">
            <a:spAutoFit/>
          </a:bodyPr>
          <a:lstStyle/>
          <a:p>
            <a:pPr algn="ctr">
              <a:lnSpc>
                <a:spcPct val="107000"/>
              </a:lnSpc>
              <a:spcAft>
                <a:spcPts val="800"/>
              </a:spcAft>
            </a:pPr>
            <a:r>
              <a:rPr lang="ru-RU"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Положение о конфликте интересов</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государственного автономного учреждения Ростовской области </a:t>
            </a:r>
            <a:br>
              <a:rPr lang="ru-RU"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«Донской волонтерский центр»</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1800" b="1" dirty="0">
                <a:solidFill>
                  <a:srgbClr val="22272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1. Общие положения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1.1. Положение о конфликте интересов (далее - положение) разработано в соответствии с положениями </a:t>
            </a:r>
            <a:r>
              <a:rPr lang="ru-RU" sz="1800"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Федерального закона</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от 25 декабря 2008 г. № 273-ФЗ «О противодействии коррупции», </a:t>
            </a:r>
            <a:r>
              <a:rPr lang="ru-RU" sz="1800"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Методических рекомендаций</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по разработке и принятию организациями мер по предупреждению </a:t>
            </a:r>
            <a:b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и противодействию коррупции, утвержденных Министерством труда </a:t>
            </a:r>
            <a:b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и социальной защиты Российской Федерации 8 ноября 2013 г.</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1.2. Настоящее положение является внутренним документом государственного автономного учреждения Ростовской области </a:t>
            </a:r>
            <a:b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«Донской волонтерский центр» (далее - учреждение), основной целью которого является установление порядка выявления и урегулирования конфликтов интересов, возникающих у сотрудников учреждения в ходе выполнения ими трудовых обязанностей.</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1.3. </a:t>
            </a:r>
            <a:r>
              <a:rPr lang="ru-RU"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Под конфликтом интересов в настоящем положении понимается ситуация, при которой личная заинтересованность (прямая или косвенная) сотрудника учреждения, замещающего должность, замещение которой предусматривает обязанность принимать меры по предотвращению </a:t>
            </a:r>
            <a:br>
              <a:rPr lang="ru-RU"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и урегулированию конфликта интересов, влияет или может повлиять </a:t>
            </a:r>
            <a:br>
              <a:rPr lang="ru-RU"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на надлежащее, объективное и беспристрастное исполнение им должностных обязанностей.</a:t>
            </a:r>
            <a:endParaRPr lang="ru-RU"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ru-RU"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Под личной заинтересованностью понимается возможность получения доходов в виде денег, иного имущества, в том числе имущественных прав, услуг имущественного характера, результатов выполненных работ или каких-либо выгод (преимуществ) сотрудником учреждения, указанным в настоящем пункте, и (или) состоящими с ним в близком родстве лицами (родителями, супругами, детьми, братьями, сестрами, а также братьями, сестрами, родителями, детьми супругов и супругами детей), гражданами или организациями, с которыми сотрудник учреждения, указанный в настоящем пункте, и (или) лица, состоящие с ним в близком родстве, связаны имущественными, корпоративными или иными близкими отношениями.</a:t>
            </a:r>
            <a:endParaRPr lang="ru-RU"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1.4. Действие настоящего положения распространяется на всех сотрудников учреждения, а также на физических лиц, сотрудничающих </a:t>
            </a:r>
            <a:b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с учреждением на основе гражданско-правовых договоров.</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1.5. Содержание настоящего положения доводится до сведения всех сотрудников учреждения.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2. Основные принципы управления конфликтом интересов в учреждении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В основу работы по управлению конфликтом интересов </a:t>
            </a:r>
            <a:b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в учреждении положены следующие принципы: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обязательность раскрытия сведений о реальном или потенциальном конфликте интересов;</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индивидуальное рассмотрение и оценка репутационных рисков </a:t>
            </a:r>
            <a:b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для учреждения при выявлении каждого конфликта интересов </a:t>
            </a:r>
            <a:b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и его урегулирование;</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конфиденциальность процесса раскрытия сведений о конфликте интересов </a:t>
            </a:r>
            <a:b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и процесса его урегулирования;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соблюдение баланса интересов учреждения и сотрудника при урегулировании конфликта интересов;</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защита сотрудников от преследования в связи с сообщением о конфликте интересов, который был своевременно раскрыт сотрудником и урегулирован (предотвращен) учреждением;</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ru-RU" sz="1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Порядок раскрытия конфликта интересов сотрудников учреждения </a:t>
            </a:r>
            <a:b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и порядок его урегулирования, в том числе возможные способы разрешения возникшего конфликта интересов</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3.1. В соответствии с условиями настоящего положения устанавливаются следующие виды раскрытия конфликта интересов:</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раскрытие сведений о конфликте интересов </a:t>
            </a:r>
            <a:r>
              <a:rPr lang="ru-RU"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при приеме на работу</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раскрытие сведений о конфликте интересов </a:t>
            </a:r>
            <a:r>
              <a:rPr lang="ru-RU"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при назначении на новую должность</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разовое раскрытие сведений </a:t>
            </a:r>
            <a:r>
              <a:rPr lang="ru-RU"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по мере возникновения ситуаций конфликта интересов;</a:t>
            </a:r>
            <a:endParaRPr lang="ru-RU"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заполнение декларации о конфликте интересов</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3.2. Раскрытие сведений о конфликте интересов осуществляется </a:t>
            </a:r>
            <a:b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в письменном виде. Допустимо первоначальное раскрытие конфликта интересов в устной форме с последующей фиксацией в письменном виде.</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3.3. Директором учреждения из числа сотрудников назначается лицо, ответственное за прием сведений о возникающих (имеющихся) конфликтах интересов.</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3.4. В учреждении для ряда сотрудников организуется ежегодное заполнение декларации о конфликте интересов.</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3.5. Организация берет на себя обязательство конфиденциального рассмотрения представленных сведений и урегулирования конфликта интересов.</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3.6. В случае если конфликт интересов имеет место, то могут быть использованы следующие способы его разрешения: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ограничение доступа сотрудника к конкретной информации, которая может затрагивать личные интересы сотрудника;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добровольный отказ сотрудника учреждения или его отстранение (постоянное или временное) от участия в обсуждении и процессе принятия решений </a:t>
            </a:r>
            <a:b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по вопросам, которые находятся или могут оказаться под влиянием конфликта интересов;</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пересмотр и изменение функциональных обязанностей сотрудника;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временное отстранение сотрудника от должности, если его личные интересы входят в противоречие с функциональными обязанностями;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перевод сотрудника на должность, предусматривающую выполнение функциональных обязанностей, не связанных с конфликтом интересов;</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передача сотрудником принадлежащего ему имущества, являющегося основой возникновения конфликта интересов, в доверительное управление;</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отказ сотрудника от своего личного интереса, порождающего конфликт </a:t>
            </a:r>
            <a:b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с интересами учреждения;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увольнение сотрудника из учреждения по инициативе работника;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увольнение сотрудника по инициативе работодателя за совершение дисциплинарного проступка, то есть за неисполнение или ненадлежащее исполнение сотрудником по его вине возложенных на него трудовых обязанностей.</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По договоренности учреждения и сотрудника, раскрывшего сведения </a:t>
            </a:r>
            <a:b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о конфликте интересов, могут быть найдены иные формы его урегулирования.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3.17. При разрешении имеющегося конфликта интересов следует выбрать наиболее «мягкую» меру урегулирования из возможных с учетом существующих обстоятельств. Более жесткие меры следует использовать только в случае, когда это вызвано реальной необходимостью или в случае, если более «мягкие» меры оказались недостаточно эффективными.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При принятии решения о выборе конкретного метода разрешения конфликта интересов важно учитывать значимость личного интереса сотрудника и вероятность того, что этот личный интерес будет реализован </a:t>
            </a:r>
            <a:b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в ущерб интересам учреждения.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4. </a:t>
            </a:r>
            <a:r>
              <a:rPr lang="ru-RU" sz="1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Обязанности сотрудников </a:t>
            </a: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в связи с раскрытием и урегулированием конфликта интересов</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4.1. Положением устанавливаются следующие обязанности сотрудников </a:t>
            </a:r>
            <a:b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в связи с раскрытием и урегулированием конфликта интересов</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при принятии решений по деловым вопросам и выполнении своих трудовых обязанностей руководствоваться интересами организации – без учета своих личных интересов, интересов своих родственников и друзей;</a:t>
            </a:r>
            <a:endParaRPr lang="ru-RU"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избегать (по возможности) ситуаций и обстоятельств, которые могут привести к конфликту интересов;</a:t>
            </a:r>
            <a:endParaRPr lang="ru-RU"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раскрывать возникший (реальный) или потенциальный конфликт интересов;</a:t>
            </a:r>
            <a:endParaRPr lang="ru-RU"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содействовать урегулированию возникшего конфликта интересов.</a:t>
            </a:r>
            <a:endParaRPr lang="ru-RU"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4496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srcRect r="84375"/>
          <a:stretch/>
        </p:blipFill>
        <p:spPr>
          <a:xfrm>
            <a:off x="1" y="8458"/>
            <a:ext cx="2396970" cy="6858000"/>
          </a:xfrm>
          <a:prstGeom prst="rect">
            <a:avLst/>
          </a:prstGeom>
        </p:spPr>
      </p:pic>
      <p:sp>
        <p:nvSpPr>
          <p:cNvPr id="5" name="Прямоугольник 4"/>
          <p:cNvSpPr/>
          <p:nvPr/>
        </p:nvSpPr>
        <p:spPr>
          <a:xfrm>
            <a:off x="2396971" y="8458"/>
            <a:ext cx="9012107" cy="26351829"/>
          </a:xfrm>
          <a:prstGeom prst="rect">
            <a:avLst/>
          </a:prstGeom>
          <a:ln w="38100" cmpd="dbl">
            <a:solidFill>
              <a:srgbClr val="C00000"/>
            </a:solidFill>
          </a:ln>
        </p:spPr>
        <p:txBody>
          <a:bodyPr wrap="square">
            <a:spAutoFit/>
          </a:bodyPr>
          <a:lstStyle/>
          <a:p>
            <a:pPr algn="ctr">
              <a:lnSpc>
                <a:spcPct val="95000"/>
              </a:lnSpc>
            </a:pPr>
            <a:r>
              <a:rPr lang="ru-RU" sz="1800" dirty="0">
                <a:solidFill>
                  <a:srgbClr val="C00000"/>
                </a:solidFill>
                <a:effectLst/>
                <a:latin typeface="Times New Roman" panose="02020603050405020304" pitchFamily="18" charset="0"/>
                <a:ea typeface="Times New Roman" panose="02020603050405020304" pitchFamily="18" charset="0"/>
              </a:rPr>
              <a:t>ПОЛОЖЕНИЕ</a:t>
            </a:r>
          </a:p>
          <a:p>
            <a:pPr algn="ctr">
              <a:lnSpc>
                <a:spcPct val="95000"/>
              </a:lnSpc>
            </a:pPr>
            <a:r>
              <a:rPr lang="ru-RU" sz="1800" dirty="0">
                <a:solidFill>
                  <a:srgbClr val="C00000"/>
                </a:solidFill>
                <a:effectLst/>
                <a:latin typeface="Times New Roman" panose="02020603050405020304" pitchFamily="18" charset="0"/>
                <a:ea typeface="Times New Roman" panose="02020603050405020304" pitchFamily="18" charset="0"/>
              </a:rPr>
              <a:t>о сообщении сотрудниками учреждения</a:t>
            </a:r>
          </a:p>
          <a:p>
            <a:pPr algn="ctr">
              <a:lnSpc>
                <a:spcPct val="95000"/>
              </a:lnSpc>
            </a:pPr>
            <a:r>
              <a:rPr lang="ru-RU" sz="1800" dirty="0">
                <a:solidFill>
                  <a:srgbClr val="C00000"/>
                </a:solidFill>
                <a:effectLst/>
                <a:latin typeface="Times New Roman" panose="02020603050405020304" pitchFamily="18" charset="0"/>
                <a:ea typeface="Times New Roman" panose="02020603050405020304" pitchFamily="18" charset="0"/>
              </a:rPr>
              <a:t>о получении подарка в связи с протокольными мероприятиями,</a:t>
            </a:r>
          </a:p>
          <a:p>
            <a:pPr algn="ctr">
              <a:lnSpc>
                <a:spcPct val="95000"/>
              </a:lnSpc>
            </a:pPr>
            <a:r>
              <a:rPr lang="ru-RU" sz="1800" dirty="0">
                <a:solidFill>
                  <a:srgbClr val="C00000"/>
                </a:solidFill>
                <a:effectLst/>
                <a:latin typeface="Times New Roman" panose="02020603050405020304" pitchFamily="18" charset="0"/>
                <a:ea typeface="Times New Roman" panose="02020603050405020304" pitchFamily="18" charset="0"/>
              </a:rPr>
              <a:t>служебными командировками и другими официальными мероприятиями</a:t>
            </a:r>
          </a:p>
          <a:p>
            <a:pPr indent="342900" algn="just"/>
            <a:r>
              <a:rPr lang="ru-RU" sz="1800" b="1" dirty="0">
                <a:effectLst/>
                <a:latin typeface="Times New Roman" panose="02020603050405020304" pitchFamily="18" charset="0"/>
                <a:ea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endParaRPr>
          </a:p>
          <a:p>
            <a:pPr indent="450215" algn="just"/>
            <a:r>
              <a:rPr lang="ru-RU" sz="1800" dirty="0">
                <a:effectLst/>
                <a:latin typeface="Times New Roman" panose="02020603050405020304" pitchFamily="18" charset="0"/>
                <a:ea typeface="Times New Roman" panose="02020603050405020304" pitchFamily="18" charset="0"/>
              </a:rPr>
              <a:t> </a:t>
            </a:r>
          </a:p>
          <a:p>
            <a:pPr indent="450215" algn="just"/>
            <a:r>
              <a:rPr lang="ru-RU" sz="1800" dirty="0">
                <a:effectLst/>
                <a:latin typeface="Times New Roman" panose="02020603050405020304" pitchFamily="18" charset="0"/>
                <a:ea typeface="Times New Roman" panose="02020603050405020304" pitchFamily="18" charset="0"/>
              </a:rPr>
              <a:t>1. Настоящее положение </a:t>
            </a:r>
            <a:r>
              <a:rPr lang="ru-RU" sz="1800" dirty="0">
                <a:solidFill>
                  <a:srgbClr val="C00000"/>
                </a:solidFill>
                <a:effectLst/>
                <a:latin typeface="Times New Roman" panose="02020603050405020304" pitchFamily="18" charset="0"/>
                <a:ea typeface="Times New Roman" panose="02020603050405020304" pitchFamily="18" charset="0"/>
              </a:rPr>
              <a:t>определяет порядок сообщения сотрудниками </a:t>
            </a:r>
            <a:r>
              <a:rPr lang="ru-RU" sz="1800" dirty="0">
                <a:effectLst/>
                <a:latin typeface="Times New Roman" panose="02020603050405020304" pitchFamily="18" charset="0"/>
                <a:ea typeface="Times New Roman" panose="02020603050405020304" pitchFamily="18" charset="0"/>
              </a:rPr>
              <a:t>государственного автономного учреждения «Донской волонтерский центр» (далее - сотрудники), </a:t>
            </a:r>
            <a:r>
              <a:rPr lang="ru-RU" sz="1800" dirty="0">
                <a:solidFill>
                  <a:srgbClr val="C00000"/>
                </a:solidFill>
                <a:effectLst/>
                <a:latin typeface="Times New Roman" panose="02020603050405020304" pitchFamily="18" charset="0"/>
                <a:ea typeface="Times New Roman" panose="02020603050405020304" pitchFamily="18" charset="0"/>
              </a:rPr>
              <a:t>о получении подарка </a:t>
            </a:r>
            <a:r>
              <a:rPr lang="ru-RU" sz="1800" dirty="0">
                <a:effectLst/>
                <a:latin typeface="Times New Roman" panose="02020603050405020304" pitchFamily="18" charset="0"/>
                <a:ea typeface="Times New Roman" panose="02020603050405020304" pitchFamily="18" charset="0"/>
              </a:rPr>
              <a:t>в связи с протокольными мероприятиями, служебными командировками и другими официальными мероприятиями, участие в которых связано с их должностным положением или исполнением ими служебных (должностных) обязанностей, порядок сдачи и оценки подарка, реализации (выкупа) и зачисления средств, вырученных от его реализации.</a:t>
            </a:r>
          </a:p>
          <a:p>
            <a:pPr indent="450215" algn="just"/>
            <a:r>
              <a:rPr lang="ru-RU" sz="1800" dirty="0">
                <a:effectLst/>
                <a:latin typeface="Times New Roman" panose="02020603050405020304" pitchFamily="18" charset="0"/>
                <a:ea typeface="Times New Roman" panose="02020603050405020304" pitchFamily="18" charset="0"/>
              </a:rPr>
              <a:t>2. Для целей настоящего положения используются следующие понятия:</a:t>
            </a:r>
          </a:p>
          <a:p>
            <a:pPr indent="450215" algn="just"/>
            <a:r>
              <a:rPr lang="ru-RU" sz="1800" dirty="0">
                <a:effectLst/>
                <a:latin typeface="Times New Roman" panose="02020603050405020304" pitchFamily="18" charset="0"/>
                <a:ea typeface="Times New Roman" panose="02020603050405020304" pitchFamily="18" charset="0"/>
              </a:rPr>
              <a:t>- </a:t>
            </a:r>
            <a:r>
              <a:rPr lang="ru-RU" sz="1800" dirty="0">
                <a:solidFill>
                  <a:srgbClr val="C00000"/>
                </a:solidFill>
                <a:effectLst/>
                <a:latin typeface="Times New Roman" panose="02020603050405020304" pitchFamily="18" charset="0"/>
                <a:ea typeface="Times New Roman" panose="02020603050405020304" pitchFamily="18" charset="0"/>
              </a:rPr>
              <a:t>«подарок, полученный в связи с протокольными мероприятиями, служебными командировками и другими официальными мероприятиями» - подарок, полученный работником от физических (юридических) лиц, которые осуществляют дарение исходя из должностного положения одаряемого или исполнения им служебных (должностных) обязанностей, </a:t>
            </a:r>
            <a:r>
              <a:rPr lang="ru-RU" sz="1800" dirty="0">
                <a:effectLst/>
                <a:latin typeface="Times New Roman" panose="02020603050405020304" pitchFamily="18" charset="0"/>
                <a:ea typeface="Times New Roman" panose="02020603050405020304" pitchFamily="18" charset="0"/>
              </a:rPr>
              <a:t>за </a:t>
            </a:r>
            <a:r>
              <a:rPr lang="ru-RU" sz="1800" b="1" u="sng" dirty="0">
                <a:solidFill>
                  <a:srgbClr val="FF0000"/>
                </a:solidFill>
                <a:effectLst/>
                <a:latin typeface="Times New Roman" panose="02020603050405020304" pitchFamily="18" charset="0"/>
                <a:ea typeface="Times New Roman" panose="02020603050405020304" pitchFamily="18" charset="0"/>
              </a:rPr>
              <a:t>исключением канцелярских принадлежностей</a:t>
            </a:r>
            <a:r>
              <a:rPr lang="ru-RU" sz="1800" dirty="0">
                <a:effectLst/>
                <a:latin typeface="Times New Roman" panose="02020603050405020304" pitchFamily="18" charset="0"/>
                <a:ea typeface="Times New Roman" panose="02020603050405020304" pitchFamily="18" charset="0"/>
              </a:rPr>
              <a:t>, которые в рамках протокольных мероприятий, служебных командировок и других официальных мероприятий предоставлены каждому участнику указанных мероприятий в целях исполнения им своих служебных (должностных) обязанностей, </a:t>
            </a:r>
            <a:r>
              <a:rPr lang="ru-RU" sz="1800" b="1" u="sng" dirty="0">
                <a:solidFill>
                  <a:srgbClr val="FF0000"/>
                </a:solidFill>
                <a:effectLst/>
                <a:latin typeface="Times New Roman" panose="02020603050405020304" pitchFamily="18" charset="0"/>
                <a:ea typeface="Times New Roman" panose="02020603050405020304" pitchFamily="18" charset="0"/>
              </a:rPr>
              <a:t>цветов и ценных подарков, которые вручены в качестве поощрения (награды);</a:t>
            </a:r>
          </a:p>
          <a:p>
            <a:pPr indent="450215" algn="just"/>
            <a:r>
              <a:rPr lang="ru-RU" sz="1800" dirty="0">
                <a:effectLst/>
                <a:latin typeface="Times New Roman" panose="02020603050405020304" pitchFamily="18" charset="0"/>
                <a:ea typeface="Times New Roman" panose="02020603050405020304" pitchFamily="18" charset="0"/>
              </a:rPr>
              <a:t>- </a:t>
            </a:r>
            <a:r>
              <a:rPr lang="ru-RU" sz="1800" dirty="0">
                <a:solidFill>
                  <a:srgbClr val="FF0000"/>
                </a:solidFill>
                <a:effectLst/>
                <a:latin typeface="Times New Roman" panose="02020603050405020304" pitchFamily="18" charset="0"/>
                <a:ea typeface="Times New Roman" panose="02020603050405020304" pitchFamily="18" charset="0"/>
              </a:rPr>
              <a:t>«получение подарка в связи с должностным положением или в связи </a:t>
            </a:r>
            <a:br>
              <a:rPr lang="ru-RU" sz="1800" dirty="0">
                <a:solidFill>
                  <a:srgbClr val="FF0000"/>
                </a:solidFill>
                <a:effectLst/>
                <a:latin typeface="Times New Roman" panose="02020603050405020304" pitchFamily="18" charset="0"/>
                <a:ea typeface="Times New Roman" panose="02020603050405020304" pitchFamily="18" charset="0"/>
              </a:rPr>
            </a:br>
            <a:r>
              <a:rPr lang="ru-RU" sz="1800" dirty="0">
                <a:solidFill>
                  <a:srgbClr val="FF0000"/>
                </a:solidFill>
                <a:effectLst/>
                <a:latin typeface="Times New Roman" panose="02020603050405020304" pitchFamily="18" charset="0"/>
                <a:ea typeface="Times New Roman" panose="02020603050405020304" pitchFamily="18" charset="0"/>
              </a:rPr>
              <a:t>с исполнением служебных (должностных) обязанностей» - </a:t>
            </a:r>
            <a:r>
              <a:rPr lang="ru-RU" sz="1800" b="1" u="sng" dirty="0">
                <a:solidFill>
                  <a:srgbClr val="FF0000"/>
                </a:solidFill>
                <a:effectLst/>
                <a:latin typeface="Times New Roman" panose="02020603050405020304" pitchFamily="18" charset="0"/>
                <a:ea typeface="Times New Roman" panose="02020603050405020304" pitchFamily="18" charset="0"/>
              </a:rPr>
              <a:t>получение работником лично или через посредника от физических (юридических) лиц подарка в рамках осуществления деятельности, предусмотренной должностной инструкцией, </a:t>
            </a:r>
            <a:br>
              <a:rPr lang="ru-RU" sz="1800" b="1" u="sng" dirty="0">
                <a:solidFill>
                  <a:srgbClr val="FF0000"/>
                </a:solidFill>
                <a:effectLst/>
                <a:latin typeface="Times New Roman" panose="02020603050405020304" pitchFamily="18" charset="0"/>
                <a:ea typeface="Times New Roman" panose="02020603050405020304" pitchFamily="18" charset="0"/>
              </a:rPr>
            </a:br>
            <a:r>
              <a:rPr lang="ru-RU" sz="1800" b="1" u="sng" dirty="0">
                <a:solidFill>
                  <a:srgbClr val="FF0000"/>
                </a:solidFill>
                <a:effectLst/>
                <a:latin typeface="Times New Roman" panose="02020603050405020304" pitchFamily="18" charset="0"/>
                <a:ea typeface="Times New Roman" panose="02020603050405020304" pitchFamily="18" charset="0"/>
              </a:rPr>
              <a:t>а также в связи с исполнением служебных (должностных) обязанностей </a:t>
            </a:r>
            <a:r>
              <a:rPr lang="ru-RU" sz="1800" dirty="0">
                <a:effectLst/>
                <a:latin typeface="Times New Roman" panose="02020603050405020304" pitchFamily="18" charset="0"/>
                <a:ea typeface="Times New Roman" panose="02020603050405020304" pitchFamily="18" charset="0"/>
              </a:rPr>
              <a:t>в случаях, установленных федеральными законами и иными нормативными актами, определяющими особенности правового положения и специфику профессиональной служебной и трудовой деятельности указанных лиц.</a:t>
            </a:r>
          </a:p>
          <a:p>
            <a:pPr indent="450215" algn="just"/>
            <a:r>
              <a:rPr lang="ru-RU" sz="1800" dirty="0">
                <a:effectLst/>
                <a:latin typeface="Times New Roman" panose="02020603050405020304" pitchFamily="18" charset="0"/>
                <a:ea typeface="Times New Roman" panose="02020603050405020304" pitchFamily="18" charset="0"/>
              </a:rPr>
              <a:t>3. </a:t>
            </a:r>
            <a:r>
              <a:rPr lang="ru-RU" sz="2000" b="1" u="sng" dirty="0">
                <a:solidFill>
                  <a:srgbClr val="FF0000"/>
                </a:solidFill>
                <a:effectLst/>
                <a:latin typeface="Times New Roman" panose="02020603050405020304" pitchFamily="18" charset="0"/>
                <a:ea typeface="Times New Roman" panose="02020603050405020304" pitchFamily="18" charset="0"/>
              </a:rPr>
              <a:t>Сотрудники не вправе получать не предусмотренные законодательством Российской Федерации подарки от физических (юридических) лиц в связи с их должностным положением или исполнением ими служебных (должностных) обязанностей.</a:t>
            </a:r>
          </a:p>
          <a:p>
            <a:pPr indent="450215" algn="just"/>
            <a:r>
              <a:rPr lang="ru-RU" sz="1800" dirty="0">
                <a:effectLst/>
                <a:latin typeface="Times New Roman" panose="02020603050405020304" pitchFamily="18" charset="0"/>
                <a:ea typeface="Times New Roman" panose="02020603050405020304" pitchFamily="18" charset="0"/>
              </a:rPr>
              <a:t>4. Сотрудники обязаны в порядке, предусмотренном настоящим положением, </a:t>
            </a:r>
            <a:r>
              <a:rPr lang="ru-RU" sz="1800" dirty="0">
                <a:solidFill>
                  <a:srgbClr val="FF0000"/>
                </a:solidFill>
                <a:effectLst/>
                <a:latin typeface="Times New Roman" panose="02020603050405020304" pitchFamily="18" charset="0"/>
                <a:ea typeface="Times New Roman" panose="02020603050405020304" pitchFamily="18" charset="0"/>
              </a:rPr>
              <a:t>уведомлять обо всех случаях получения подарка в связи </a:t>
            </a:r>
            <a:br>
              <a:rPr lang="ru-RU" sz="1800" dirty="0">
                <a:solidFill>
                  <a:srgbClr val="FF0000"/>
                </a:solidFill>
                <a:effectLst/>
                <a:latin typeface="Times New Roman" panose="02020603050405020304" pitchFamily="18" charset="0"/>
                <a:ea typeface="Times New Roman" panose="02020603050405020304" pitchFamily="18" charset="0"/>
              </a:rPr>
            </a:br>
            <a:r>
              <a:rPr lang="ru-RU" sz="1800" dirty="0">
                <a:solidFill>
                  <a:srgbClr val="FF0000"/>
                </a:solidFill>
                <a:effectLst/>
                <a:latin typeface="Times New Roman" panose="02020603050405020304" pitchFamily="18" charset="0"/>
                <a:ea typeface="Times New Roman" panose="02020603050405020304" pitchFamily="18" charset="0"/>
              </a:rPr>
              <a:t>с их должностным положением или исполнением ими служебных (должностных) обязанностей комиссию по противодействию коррупции ГАУ РО «Донволонтер</a:t>
            </a:r>
            <a:r>
              <a:rPr lang="ru-RU" sz="1800" dirty="0">
                <a:effectLst/>
                <a:latin typeface="Times New Roman" panose="02020603050405020304" pitchFamily="18" charset="0"/>
                <a:ea typeface="Times New Roman" panose="02020603050405020304" pitchFamily="18" charset="0"/>
              </a:rPr>
              <a:t>» (далее – комиссия).</a:t>
            </a:r>
          </a:p>
          <a:p>
            <a:pPr indent="450215" algn="just"/>
            <a:r>
              <a:rPr lang="ru-RU" sz="1800" dirty="0">
                <a:effectLst/>
                <a:latin typeface="Times New Roman" panose="02020603050405020304" pitchFamily="18" charset="0"/>
                <a:ea typeface="Times New Roman" panose="02020603050405020304" pitchFamily="18" charset="0"/>
              </a:rPr>
              <a:t>5. </a:t>
            </a:r>
            <a:r>
              <a:rPr lang="ru-RU" sz="1800" dirty="0">
                <a:solidFill>
                  <a:srgbClr val="FF0000"/>
                </a:solidFill>
                <a:effectLst/>
                <a:latin typeface="Times New Roman" panose="02020603050405020304" pitchFamily="18" charset="0"/>
                <a:ea typeface="Times New Roman" panose="02020603050405020304" pitchFamily="18" charset="0"/>
              </a:rPr>
              <a:t>Уведомление о получении подарка </a:t>
            </a:r>
            <a:r>
              <a:rPr lang="ru-RU" sz="1800" dirty="0">
                <a:effectLst/>
                <a:latin typeface="Times New Roman" panose="02020603050405020304" pitchFamily="18" charset="0"/>
                <a:ea typeface="Times New Roman" panose="02020603050405020304" pitchFamily="18" charset="0"/>
              </a:rPr>
              <a:t>в связи с должностным положением или исполнением служебных (должностных) обязанностей (далее - уведомление), составленное согласно </a:t>
            </a:r>
            <a:r>
              <a:rPr lang="ru-RU" sz="1800" strike="noStrike" dirty="0">
                <a:solidFill>
                  <a:srgbClr val="FF0000"/>
                </a:solidFill>
                <a:effectLst/>
                <a:latin typeface="Times New Roman" panose="02020603050405020304" pitchFamily="18" charset="0"/>
                <a:ea typeface="Times New Roman" panose="02020603050405020304" pitchFamily="18" charset="0"/>
                <a:hlinkClick r:id="rId3" action="ppaction://hlinkfile">
                  <a:extLst>
                    <a:ext uri="{A12FA001-AC4F-418D-AE19-62706E023703}">
                      <ahyp:hlinkClr xmlns:ahyp="http://schemas.microsoft.com/office/drawing/2018/hyperlinkcolor" val="tx"/>
                    </a:ext>
                  </a:extLst>
                </a:hlinkClick>
              </a:rPr>
              <a:t>приложению</a:t>
            </a:r>
            <a:r>
              <a:rPr lang="ru-RU" sz="1800" dirty="0">
                <a:solidFill>
                  <a:srgbClr val="FF0000"/>
                </a:solidFill>
                <a:effectLst/>
                <a:latin typeface="Times New Roman" panose="02020603050405020304" pitchFamily="18" charset="0"/>
                <a:ea typeface="Times New Roman" panose="02020603050405020304" pitchFamily="18" charset="0"/>
              </a:rPr>
              <a:t> № 1 </a:t>
            </a:r>
            <a:r>
              <a:rPr lang="ru-RU" sz="1800" dirty="0">
                <a:effectLst/>
                <a:latin typeface="Times New Roman" panose="02020603050405020304" pitchFamily="18" charset="0"/>
                <a:ea typeface="Times New Roman" panose="02020603050405020304" pitchFamily="18" charset="0"/>
              </a:rPr>
              <a:t>к положению, представляется </a:t>
            </a:r>
            <a:r>
              <a:rPr lang="ru-RU" sz="1800" dirty="0">
                <a:solidFill>
                  <a:srgbClr val="FF0000"/>
                </a:solidFill>
                <a:effectLst/>
                <a:latin typeface="Times New Roman" panose="02020603050405020304" pitchFamily="18" charset="0"/>
                <a:ea typeface="Times New Roman" panose="02020603050405020304" pitchFamily="18" charset="0"/>
              </a:rPr>
              <a:t>не позднее 3 рабочих дней со дня получения подарка в комиссию.</a:t>
            </a:r>
            <a:r>
              <a:rPr lang="ru-RU" sz="1800" dirty="0">
                <a:effectLst/>
                <a:latin typeface="Times New Roman" panose="02020603050405020304" pitchFamily="18" charset="0"/>
                <a:ea typeface="Times New Roman" panose="02020603050405020304" pitchFamily="18" charset="0"/>
              </a:rPr>
              <a:t> К уведомлению </a:t>
            </a:r>
            <a:r>
              <a:rPr lang="ru-RU" sz="1800" dirty="0">
                <a:solidFill>
                  <a:srgbClr val="FF0000"/>
                </a:solidFill>
                <a:effectLst/>
                <a:latin typeface="Times New Roman" panose="02020603050405020304" pitchFamily="18" charset="0"/>
                <a:ea typeface="Times New Roman" panose="02020603050405020304" pitchFamily="18" charset="0"/>
              </a:rPr>
              <a:t>прилагаются документы (при их наличии), подтверждающие стоимость подарка (кассовый чек, товарный чек, иной документ об оплате (приобретении) подарка).</a:t>
            </a:r>
          </a:p>
          <a:p>
            <a:pPr indent="450215" algn="just"/>
            <a:r>
              <a:rPr lang="ru-RU" sz="1800" dirty="0">
                <a:effectLst/>
                <a:latin typeface="Times New Roman" panose="02020603050405020304" pitchFamily="18" charset="0"/>
                <a:ea typeface="Times New Roman" panose="02020603050405020304" pitchFamily="18" charset="0"/>
              </a:rPr>
              <a:t>В случае </a:t>
            </a:r>
            <a:r>
              <a:rPr lang="ru-RU" sz="1800" dirty="0">
                <a:solidFill>
                  <a:srgbClr val="FF0000"/>
                </a:solidFill>
                <a:effectLst/>
                <a:latin typeface="Times New Roman" panose="02020603050405020304" pitchFamily="18" charset="0"/>
                <a:ea typeface="Times New Roman" panose="02020603050405020304" pitchFamily="18" charset="0"/>
              </a:rPr>
              <a:t>если подарок получен во время служебной командировки, уведомление представляется не позднее 3 рабочих дней со дня возвращения лица, получившего подарок, из служебной командировки.</a:t>
            </a:r>
          </a:p>
          <a:p>
            <a:pPr indent="450215" algn="just"/>
            <a:r>
              <a:rPr lang="ru-RU" sz="1800" dirty="0">
                <a:effectLst/>
                <a:latin typeface="Times New Roman" panose="02020603050405020304" pitchFamily="18" charset="0"/>
                <a:ea typeface="Times New Roman" panose="02020603050405020304" pitchFamily="18" charset="0"/>
              </a:rPr>
              <a:t>При невозможности подачи уведомления в сроки, указанные в </a:t>
            </a:r>
            <a:r>
              <a:rPr lang="ru-RU" sz="1800" u="none" strike="noStrike" dirty="0">
                <a:solidFill>
                  <a:srgbClr val="0563C1"/>
                </a:solidFill>
                <a:effectLst/>
                <a:latin typeface="Times New Roman" panose="02020603050405020304" pitchFamily="18" charset="0"/>
                <a:ea typeface="Times New Roman" panose="02020603050405020304" pitchFamily="18" charset="0"/>
                <a:hlinkClick r:id="rId4" action="ppaction://hlinkfile"/>
              </a:rPr>
              <a:t>абзацах первом</a:t>
            </a:r>
            <a:r>
              <a:rPr lang="ru-RU" sz="1800" dirty="0">
                <a:effectLst/>
                <a:latin typeface="Times New Roman" panose="02020603050405020304" pitchFamily="18" charset="0"/>
                <a:ea typeface="Times New Roman" panose="02020603050405020304" pitchFamily="18" charset="0"/>
              </a:rPr>
              <a:t> и </a:t>
            </a:r>
            <a:r>
              <a:rPr lang="ru-RU" sz="1800" u="none" strike="noStrike" dirty="0">
                <a:solidFill>
                  <a:srgbClr val="0563C1"/>
                </a:solidFill>
                <a:effectLst/>
                <a:latin typeface="Times New Roman" panose="02020603050405020304" pitchFamily="18" charset="0"/>
                <a:ea typeface="Times New Roman" panose="02020603050405020304" pitchFamily="18" charset="0"/>
                <a:hlinkClick r:id="rId5" action="ppaction://hlinkfile"/>
              </a:rPr>
              <a:t>втором</a:t>
            </a:r>
            <a:r>
              <a:rPr lang="ru-RU" sz="1800" dirty="0">
                <a:effectLst/>
                <a:latin typeface="Times New Roman" panose="02020603050405020304" pitchFamily="18" charset="0"/>
                <a:ea typeface="Times New Roman" panose="02020603050405020304" pitchFamily="18" charset="0"/>
              </a:rPr>
              <a:t> настоящего пункта, по причине, не зависящей от работника, </a:t>
            </a:r>
            <a:br>
              <a:rPr lang="ru-RU" sz="1800" dirty="0">
                <a:effectLst/>
                <a:latin typeface="Times New Roman" panose="02020603050405020304" pitchFamily="18" charset="0"/>
                <a:ea typeface="Times New Roman" panose="02020603050405020304" pitchFamily="18" charset="0"/>
              </a:rPr>
            </a:br>
            <a:r>
              <a:rPr lang="ru-RU" sz="1800" dirty="0">
                <a:solidFill>
                  <a:srgbClr val="FF0000"/>
                </a:solidFill>
                <a:effectLst/>
                <a:latin typeface="Times New Roman" panose="02020603050405020304" pitchFamily="18" charset="0"/>
                <a:ea typeface="Times New Roman" panose="02020603050405020304" pitchFamily="18" charset="0"/>
              </a:rPr>
              <a:t>оно представляется не позднее следующего дня после ее устранения</a:t>
            </a:r>
            <a:r>
              <a:rPr lang="ru-RU" sz="1800" dirty="0">
                <a:effectLst/>
                <a:latin typeface="Times New Roman" panose="02020603050405020304" pitchFamily="18" charset="0"/>
                <a:ea typeface="Times New Roman" panose="02020603050405020304" pitchFamily="18" charset="0"/>
              </a:rPr>
              <a:t>.</a:t>
            </a:r>
          </a:p>
          <a:p>
            <a:pPr indent="450215" algn="just"/>
            <a:r>
              <a:rPr lang="ru-RU" sz="1800" dirty="0">
                <a:effectLst/>
                <a:latin typeface="Times New Roman" panose="02020603050405020304" pitchFamily="18" charset="0"/>
                <a:ea typeface="Times New Roman" panose="02020603050405020304" pitchFamily="18" charset="0"/>
              </a:rPr>
              <a:t>6. </a:t>
            </a:r>
            <a:r>
              <a:rPr lang="ru-RU" sz="1800" dirty="0">
                <a:solidFill>
                  <a:srgbClr val="FF0000"/>
                </a:solidFill>
                <a:effectLst/>
                <a:latin typeface="Times New Roman" panose="02020603050405020304" pitchFamily="18" charset="0"/>
                <a:ea typeface="Times New Roman" panose="02020603050405020304" pitchFamily="18" charset="0"/>
              </a:rPr>
              <a:t>Уведомление составляется в 2 экземплярах</a:t>
            </a:r>
            <a:r>
              <a:rPr lang="ru-RU" sz="1800" dirty="0">
                <a:effectLst/>
                <a:latin typeface="Times New Roman" panose="02020603050405020304" pitchFamily="18" charset="0"/>
                <a:ea typeface="Times New Roman" panose="02020603050405020304" pitchFamily="18" charset="0"/>
              </a:rPr>
              <a:t>, один из которых </a:t>
            </a:r>
            <a:r>
              <a:rPr lang="ru-RU" sz="1800" dirty="0">
                <a:solidFill>
                  <a:srgbClr val="FF0000"/>
                </a:solidFill>
                <a:effectLst/>
                <a:latin typeface="Times New Roman" panose="02020603050405020304" pitchFamily="18" charset="0"/>
                <a:ea typeface="Times New Roman" panose="02020603050405020304" pitchFamily="18" charset="0"/>
              </a:rPr>
              <a:t>возвращается лицу, представившему уведомление, с отметкой о регистрации, другой экземпляр направляется в Комиссию.</a:t>
            </a:r>
          </a:p>
          <a:p>
            <a:pPr indent="450215" algn="just"/>
            <a:r>
              <a:rPr lang="ru-RU" sz="1800" dirty="0">
                <a:effectLst/>
                <a:latin typeface="Times New Roman" panose="02020603050405020304" pitchFamily="18" charset="0"/>
                <a:ea typeface="Times New Roman" panose="02020603050405020304" pitchFamily="18" charset="0"/>
              </a:rPr>
              <a:t>7. </a:t>
            </a:r>
            <a:r>
              <a:rPr lang="ru-RU" sz="1800" dirty="0">
                <a:solidFill>
                  <a:srgbClr val="FF0000"/>
                </a:solidFill>
                <a:effectLst/>
                <a:latin typeface="Times New Roman" panose="02020603050405020304" pitchFamily="18" charset="0"/>
                <a:ea typeface="Times New Roman" panose="02020603050405020304" pitchFamily="18" charset="0"/>
              </a:rPr>
              <a:t>Подарок, стоимость которого подтверждается документами и превышает 3 тыс. рублей либо стоимость которого получившим его сотруднику неизвестна, сдается в бухгалтерию</a:t>
            </a:r>
            <a:r>
              <a:rPr lang="ru-RU" sz="1800" dirty="0">
                <a:effectLst/>
                <a:latin typeface="Times New Roman" panose="02020603050405020304" pitchFamily="18" charset="0"/>
                <a:ea typeface="Times New Roman" panose="02020603050405020304" pitchFamily="18" charset="0"/>
              </a:rPr>
              <a:t>, которая принимает его </a:t>
            </a:r>
            <a:r>
              <a:rPr lang="ru-RU" sz="1800" dirty="0">
                <a:solidFill>
                  <a:srgbClr val="FF0000"/>
                </a:solidFill>
                <a:effectLst/>
                <a:latin typeface="Times New Roman" panose="02020603050405020304" pitchFamily="18" charset="0"/>
                <a:ea typeface="Times New Roman" panose="02020603050405020304" pitchFamily="18" charset="0"/>
              </a:rPr>
              <a:t>на хранение по акту приема-передачи (приложение № 2) не позднее 5 рабочих дней со дня регистрации уведомления в соответствующем журнале регистрации (приложение № 3).</a:t>
            </a:r>
          </a:p>
          <a:p>
            <a:pPr indent="450215" algn="just"/>
            <a:r>
              <a:rPr lang="ru-RU" sz="1800" dirty="0">
                <a:effectLst/>
                <a:latin typeface="Times New Roman" panose="02020603050405020304" pitchFamily="18" charset="0"/>
                <a:ea typeface="Times New Roman" panose="02020603050405020304" pitchFamily="18" charset="0"/>
              </a:rPr>
              <a:t>8. Подарок, полученный работником, независимо от его стоимости, подлежит передаче на хранение в порядке, предусмотренном </a:t>
            </a:r>
            <a:r>
              <a:rPr lang="ru-RU" sz="1800" u="none" strike="noStrike" dirty="0">
                <a:solidFill>
                  <a:srgbClr val="0563C1"/>
                </a:solidFill>
                <a:effectLst/>
                <a:latin typeface="Times New Roman" panose="02020603050405020304" pitchFamily="18" charset="0"/>
                <a:ea typeface="Times New Roman" panose="02020603050405020304" pitchFamily="18" charset="0"/>
                <a:hlinkClick r:id="rId6" action="ppaction://hlinkfile"/>
              </a:rPr>
              <a:t>пунктом 7</a:t>
            </a:r>
            <a:r>
              <a:rPr lang="ru-RU" sz="1800" dirty="0">
                <a:effectLst/>
                <a:latin typeface="Times New Roman" panose="02020603050405020304" pitchFamily="18" charset="0"/>
                <a:ea typeface="Times New Roman" panose="02020603050405020304" pitchFamily="18" charset="0"/>
              </a:rPr>
              <a:t> настоящего положения.</a:t>
            </a:r>
          </a:p>
          <a:p>
            <a:pPr indent="450215" algn="just"/>
            <a:r>
              <a:rPr lang="ru-RU" sz="1800" dirty="0">
                <a:effectLst/>
                <a:latin typeface="Times New Roman" panose="02020603050405020304" pitchFamily="18" charset="0"/>
                <a:ea typeface="Times New Roman" panose="02020603050405020304" pitchFamily="18" charset="0"/>
              </a:rPr>
              <a:t>9. </a:t>
            </a:r>
            <a:r>
              <a:rPr lang="ru-RU" sz="1800" dirty="0">
                <a:solidFill>
                  <a:srgbClr val="FF0000"/>
                </a:solidFill>
                <a:effectLst/>
                <a:latin typeface="Times New Roman" panose="02020603050405020304" pitchFamily="18" charset="0"/>
                <a:ea typeface="Times New Roman" panose="02020603050405020304" pitchFamily="18" charset="0"/>
              </a:rPr>
              <a:t>До передачи подарка по акту приема-передачи ответственность </a:t>
            </a:r>
            <a:br>
              <a:rPr lang="ru-RU" sz="1800" dirty="0">
                <a:solidFill>
                  <a:srgbClr val="FF0000"/>
                </a:solidFill>
                <a:effectLst/>
                <a:latin typeface="Times New Roman" panose="02020603050405020304" pitchFamily="18" charset="0"/>
                <a:ea typeface="Times New Roman" panose="02020603050405020304" pitchFamily="18" charset="0"/>
              </a:rPr>
            </a:br>
            <a:r>
              <a:rPr lang="ru-RU" sz="1800" dirty="0">
                <a:solidFill>
                  <a:srgbClr val="FF0000"/>
                </a:solidFill>
                <a:effectLst/>
                <a:latin typeface="Times New Roman" panose="02020603050405020304" pitchFamily="18" charset="0"/>
                <a:ea typeface="Times New Roman" panose="02020603050405020304" pitchFamily="18" charset="0"/>
              </a:rPr>
              <a:t>в соответствии с законодательством Российской Федерации за утрату </a:t>
            </a:r>
            <a:br>
              <a:rPr lang="ru-RU" sz="1800" dirty="0">
                <a:solidFill>
                  <a:srgbClr val="FF0000"/>
                </a:solidFill>
                <a:effectLst/>
                <a:latin typeface="Times New Roman" panose="02020603050405020304" pitchFamily="18" charset="0"/>
                <a:ea typeface="Times New Roman" panose="02020603050405020304" pitchFamily="18" charset="0"/>
              </a:rPr>
            </a:br>
            <a:r>
              <a:rPr lang="ru-RU" sz="1800" dirty="0">
                <a:solidFill>
                  <a:srgbClr val="FF0000"/>
                </a:solidFill>
                <a:effectLst/>
                <a:latin typeface="Times New Roman" panose="02020603050405020304" pitchFamily="18" charset="0"/>
                <a:ea typeface="Times New Roman" panose="02020603050405020304" pitchFamily="18" charset="0"/>
              </a:rPr>
              <a:t>или повреждение подарка несет лицо, получившее подарок</a:t>
            </a:r>
            <a:r>
              <a:rPr lang="ru-RU" sz="1800" dirty="0">
                <a:effectLst/>
                <a:latin typeface="Times New Roman" panose="02020603050405020304" pitchFamily="18" charset="0"/>
                <a:ea typeface="Times New Roman" panose="02020603050405020304" pitchFamily="18" charset="0"/>
              </a:rPr>
              <a:t>.</a:t>
            </a:r>
          </a:p>
          <a:p>
            <a:pPr indent="450215" algn="just"/>
            <a:r>
              <a:rPr lang="ru-RU" sz="1800" dirty="0">
                <a:effectLst/>
                <a:latin typeface="Times New Roman" panose="02020603050405020304" pitchFamily="18" charset="0"/>
                <a:ea typeface="Times New Roman" panose="02020603050405020304" pitchFamily="18" charset="0"/>
              </a:rPr>
              <a:t>10. В целях принятия к бухгалтерскому учету подарка в порядке, установленном законодательством Российской Федерации, </a:t>
            </a:r>
            <a:r>
              <a:rPr lang="ru-RU" sz="1800" dirty="0">
                <a:solidFill>
                  <a:srgbClr val="FF0000"/>
                </a:solidFill>
                <a:effectLst/>
                <a:latin typeface="Times New Roman" panose="02020603050405020304" pitchFamily="18" charset="0"/>
                <a:ea typeface="Times New Roman" panose="02020603050405020304" pitchFamily="18" charset="0"/>
              </a:rPr>
              <a:t>определение </a:t>
            </a:r>
            <a:br>
              <a:rPr lang="ru-RU" sz="1800" dirty="0">
                <a:solidFill>
                  <a:srgbClr val="FF0000"/>
                </a:solidFill>
                <a:effectLst/>
                <a:latin typeface="Times New Roman" panose="02020603050405020304" pitchFamily="18" charset="0"/>
                <a:ea typeface="Times New Roman" panose="02020603050405020304" pitchFamily="18" charset="0"/>
              </a:rPr>
            </a:br>
            <a:r>
              <a:rPr lang="ru-RU" sz="1800" dirty="0">
                <a:solidFill>
                  <a:srgbClr val="FF0000"/>
                </a:solidFill>
                <a:effectLst/>
                <a:latin typeface="Times New Roman" panose="02020603050405020304" pitchFamily="18" charset="0"/>
                <a:ea typeface="Times New Roman" panose="02020603050405020304" pitchFamily="18" charset="0"/>
              </a:rPr>
              <a:t>его стоимости проводится бухгалтерией на основе рыночной цены, действующей на дату принятия к учету подарка, или цены на аналогичную материальную ценность в сопоставимых условиях с привлечением при необходимости комиссии </a:t>
            </a:r>
            <a:r>
              <a:rPr lang="ru-RU" sz="1800" dirty="0">
                <a:effectLst/>
                <a:latin typeface="Times New Roman" panose="02020603050405020304" pitchFamily="18" charset="0"/>
                <a:ea typeface="Times New Roman" panose="02020603050405020304" pitchFamily="18" charset="0"/>
              </a:rPr>
              <a:t>или коллегиального органа. Сведения о рыночной цене подтверждаются документально, а при невозможности документального подтверждения - экспертным путем. </a:t>
            </a:r>
            <a:r>
              <a:rPr lang="ru-RU" sz="1800" dirty="0">
                <a:solidFill>
                  <a:srgbClr val="FF0000"/>
                </a:solidFill>
                <a:effectLst/>
                <a:latin typeface="Times New Roman" panose="02020603050405020304" pitchFamily="18" charset="0"/>
                <a:ea typeface="Times New Roman" panose="02020603050405020304" pitchFamily="18" charset="0"/>
              </a:rPr>
              <a:t>Подарок возвращается сдавшему его лицу по акту приема-передачи в случае, если его стоимость не превышает 3 тыс. рублей.</a:t>
            </a:r>
          </a:p>
          <a:p>
            <a:pPr indent="450215" algn="just"/>
            <a:r>
              <a:rPr lang="ru-RU" sz="1800" dirty="0">
                <a:effectLst/>
                <a:latin typeface="Times New Roman" panose="02020603050405020304" pitchFamily="18" charset="0"/>
                <a:ea typeface="Times New Roman" panose="02020603050405020304" pitchFamily="18" charset="0"/>
              </a:rPr>
              <a:t>11. Бухгалтерия принимает к учету в установленном порядке подарок, стоимость которого превышает 3 тыс. рублей.</a:t>
            </a:r>
          </a:p>
          <a:p>
            <a:pPr indent="450215" algn="just"/>
            <a:r>
              <a:rPr lang="ru-RU" sz="1800" dirty="0">
                <a:effectLst/>
                <a:latin typeface="Times New Roman" panose="02020603050405020304" pitchFamily="18" charset="0"/>
                <a:ea typeface="Times New Roman" panose="02020603050405020304" pitchFamily="18" charset="0"/>
              </a:rPr>
              <a:t>12. Работник, сдавший подарок, может его выкупить, направив на имя работодателя соответствующее заявление согласно приложению </a:t>
            </a:r>
            <a:br>
              <a:rPr lang="ru-RU" sz="1800" dirty="0">
                <a:effectLst/>
                <a:latin typeface="Times New Roman" panose="02020603050405020304" pitchFamily="18" charset="0"/>
                <a:ea typeface="Times New Roman" panose="02020603050405020304" pitchFamily="18" charset="0"/>
              </a:rPr>
            </a:br>
            <a:r>
              <a:rPr lang="ru-RU" sz="1800" dirty="0">
                <a:effectLst/>
                <a:latin typeface="Times New Roman" panose="02020603050405020304" pitchFamily="18" charset="0"/>
                <a:ea typeface="Times New Roman" panose="02020603050405020304" pitchFamily="18" charset="0"/>
              </a:rPr>
              <a:t>№ 4 к настоящему положению не позднее двух месяцев со дня сдачи подарка. </a:t>
            </a:r>
          </a:p>
          <a:p>
            <a:pPr indent="450215" algn="just"/>
            <a:r>
              <a:rPr lang="ru-RU" sz="1800" spc="-20" dirty="0">
                <a:effectLst/>
                <a:latin typeface="Times New Roman" panose="02020603050405020304" pitchFamily="18" charset="0"/>
                <a:ea typeface="Times New Roman" panose="02020603050405020304" pitchFamily="18" charset="0"/>
              </a:rPr>
              <a:t>Выкуп подарка осуществляется в порядке, предусмотренном нормативными</a:t>
            </a:r>
            <a:r>
              <a:rPr lang="ru-RU" sz="1800" dirty="0">
                <a:effectLst/>
                <a:latin typeface="Times New Roman" panose="02020603050405020304" pitchFamily="18" charset="0"/>
                <a:ea typeface="Times New Roman" panose="02020603050405020304" pitchFamily="18" charset="0"/>
              </a:rPr>
              <a:t> правовыми актами Российской Федерации.</a:t>
            </a:r>
          </a:p>
          <a:p>
            <a:pPr indent="450215" algn="just"/>
            <a:r>
              <a:rPr lang="ru-RU" sz="1800" dirty="0">
                <a:effectLst/>
                <a:latin typeface="Times New Roman" panose="02020603050405020304" pitchFamily="18" charset="0"/>
                <a:ea typeface="Times New Roman" panose="02020603050405020304" pitchFamily="18" charset="0"/>
              </a:rPr>
              <a:t>13. Подарок, в отношении которого не поступило заявление, указанное </a:t>
            </a:r>
            <a:br>
              <a:rPr lang="ru-RU" sz="1800" dirty="0">
                <a:effectLst/>
                <a:latin typeface="Times New Roman" panose="02020603050405020304" pitchFamily="18" charset="0"/>
                <a:ea typeface="Times New Roman" panose="02020603050405020304" pitchFamily="18" charset="0"/>
              </a:rPr>
            </a:br>
            <a:r>
              <a:rPr lang="ru-RU" sz="1800" dirty="0">
                <a:effectLst/>
                <a:latin typeface="Times New Roman" panose="02020603050405020304" pitchFamily="18" charset="0"/>
                <a:ea typeface="Times New Roman" panose="02020603050405020304" pitchFamily="18" charset="0"/>
              </a:rPr>
              <a:t>в </a:t>
            </a:r>
            <a:r>
              <a:rPr lang="ru-RU" sz="1800" u="none" strike="noStrike" dirty="0">
                <a:solidFill>
                  <a:srgbClr val="0563C1"/>
                </a:solidFill>
                <a:effectLst/>
                <a:latin typeface="Times New Roman" panose="02020603050405020304" pitchFamily="18" charset="0"/>
                <a:ea typeface="Times New Roman" panose="02020603050405020304" pitchFamily="18" charset="0"/>
                <a:hlinkClick r:id="rId7" action="ppaction://hlinkfile"/>
              </a:rPr>
              <a:t>пункте 12</a:t>
            </a:r>
            <a:r>
              <a:rPr lang="ru-RU" sz="1800" dirty="0">
                <a:effectLst/>
                <a:latin typeface="Times New Roman" panose="02020603050405020304" pitchFamily="18" charset="0"/>
                <a:ea typeface="Times New Roman" panose="02020603050405020304" pitchFamily="18" charset="0"/>
              </a:rPr>
              <a:t> настоящего положения, может использоваться учреждением с учетом заключения комиссии о целесообразности использования подарка для обеспечения его деятельности.</a:t>
            </a:r>
          </a:p>
          <a:p>
            <a:pPr indent="450215" algn="just"/>
            <a:r>
              <a:rPr lang="ru-RU" sz="1800" dirty="0">
                <a:effectLst/>
                <a:latin typeface="Times New Roman" panose="02020603050405020304" pitchFamily="18" charset="0"/>
                <a:ea typeface="Times New Roman" panose="02020603050405020304" pitchFamily="18" charset="0"/>
              </a:rPr>
              <a:t>14. В случае нецелесообразности использования подарка, директором учреждения принимается решение о реализации подарка в установленном порядке.</a:t>
            </a:r>
          </a:p>
          <a:p>
            <a:pPr indent="450215" algn="just"/>
            <a:r>
              <a:rPr lang="ru-RU" sz="1800" dirty="0">
                <a:effectLst/>
                <a:latin typeface="Times New Roman" panose="02020603050405020304" pitchFamily="18" charset="0"/>
                <a:ea typeface="Times New Roman" panose="02020603050405020304" pitchFamily="18" charset="0"/>
              </a:rPr>
              <a:t>15. В случае если подарок не выкуплен или не реализован, директором учреждения принимается решение о повторной реализации подарка, </a:t>
            </a:r>
            <a:br>
              <a:rPr lang="ru-RU" sz="1800" dirty="0">
                <a:effectLst/>
                <a:latin typeface="Times New Roman" panose="02020603050405020304" pitchFamily="18" charset="0"/>
                <a:ea typeface="Times New Roman" panose="02020603050405020304" pitchFamily="18" charset="0"/>
              </a:rPr>
            </a:br>
            <a:r>
              <a:rPr lang="ru-RU" sz="1800" dirty="0">
                <a:effectLst/>
                <a:latin typeface="Times New Roman" panose="02020603050405020304" pitchFamily="18" charset="0"/>
                <a:ea typeface="Times New Roman" panose="02020603050405020304" pitchFamily="18" charset="0"/>
              </a:rPr>
              <a:t>либо о его безвозмездной передаче на баланс благотворительной организации, либо о его уничтожении в соответствии с законодательством Российской Федерации.</a:t>
            </a:r>
          </a:p>
          <a:p>
            <a:pPr indent="450215" algn="just"/>
            <a:r>
              <a:rPr lang="ru-RU" sz="1800" dirty="0">
                <a:effectLst/>
                <a:latin typeface="Times New Roman" panose="02020603050405020304" pitchFamily="18" charset="0"/>
                <a:ea typeface="Times New Roman" panose="02020603050405020304" pitchFamily="18" charset="0"/>
              </a:rPr>
              <a:t>16. Средства, вырученные от реализации (выкупа) подарка, зачисляются </a:t>
            </a:r>
            <a:br>
              <a:rPr lang="ru-RU" sz="1800" dirty="0">
                <a:effectLst/>
                <a:latin typeface="Times New Roman" panose="02020603050405020304" pitchFamily="18" charset="0"/>
                <a:ea typeface="Times New Roman" panose="02020603050405020304" pitchFamily="18" charset="0"/>
              </a:rPr>
            </a:br>
            <a:r>
              <a:rPr lang="ru-RU" sz="1800" dirty="0">
                <a:effectLst/>
                <a:latin typeface="Times New Roman" panose="02020603050405020304" pitchFamily="18" charset="0"/>
                <a:ea typeface="Times New Roman" panose="02020603050405020304" pitchFamily="18" charset="0"/>
              </a:rPr>
              <a:t>в доход учреждения в порядке, установленном бюджетным законодательством Российской Федерации.</a:t>
            </a:r>
          </a:p>
          <a:p>
            <a:pPr indent="450215" algn="just"/>
            <a:r>
              <a:rPr lang="ru-RU" sz="18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1945655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srcRect r="84375"/>
          <a:stretch/>
        </p:blipFill>
        <p:spPr>
          <a:xfrm>
            <a:off x="1" y="8458"/>
            <a:ext cx="3204838" cy="6858000"/>
          </a:xfrm>
          <a:prstGeom prst="rect">
            <a:avLst/>
          </a:prstGeom>
        </p:spPr>
      </p:pic>
      <p:sp>
        <p:nvSpPr>
          <p:cNvPr id="5" name="Прямоугольник 4"/>
          <p:cNvSpPr/>
          <p:nvPr/>
        </p:nvSpPr>
        <p:spPr>
          <a:xfrm>
            <a:off x="3515557" y="344303"/>
            <a:ext cx="7208668" cy="4624856"/>
          </a:xfrm>
          <a:prstGeom prst="rect">
            <a:avLst/>
          </a:prstGeom>
          <a:ln w="38100" cmpd="dbl">
            <a:solidFill>
              <a:srgbClr val="C00000"/>
            </a:solidFill>
          </a:ln>
        </p:spPr>
        <p:txBody>
          <a:bodyPr wrap="square">
            <a:spAutoFit/>
          </a:bodyPr>
          <a:lstStyle/>
          <a:p>
            <a:pPr algn="ct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ПЕРЕЧЕНЬ</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должностей, замещение которых связано с коррупционными рисками </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в ГАУ РО «Донволонтер»</a:t>
            </a:r>
          </a:p>
          <a:p>
            <a:pPr algn="ct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1. Директор</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2. Главный бухгалтер</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3. Начальник отдела</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4. Заведующий сектором</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5. Главный специалист</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6. Ведущий специалист</a:t>
            </a:r>
          </a:p>
          <a:p>
            <a:pPr algn="just"/>
            <a:r>
              <a:rPr lang="ru-RU" dirty="0">
                <a:latin typeface="Times New Roman" panose="02020603050405020304" pitchFamily="18" charset="0"/>
                <a:ea typeface="Times New Roman" panose="02020603050405020304" pitchFamily="18" charset="0"/>
                <a:cs typeface="Times New Roman" panose="02020603050405020304" pitchFamily="18" charset="0"/>
              </a:rPr>
              <a:t>7. Специалист первой категории </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8. Специалист второй категории </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ru-RU" sz="18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ru-RU"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645480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srcRect r="84375"/>
          <a:stretch/>
        </p:blipFill>
        <p:spPr>
          <a:xfrm>
            <a:off x="1" y="8458"/>
            <a:ext cx="352540" cy="6858000"/>
          </a:xfrm>
          <a:prstGeom prst="rect">
            <a:avLst/>
          </a:prstGeom>
        </p:spPr>
      </p:pic>
      <p:graphicFrame>
        <p:nvGraphicFramePr>
          <p:cNvPr id="8" name="Таблица 7">
            <a:extLst>
              <a:ext uri="{FF2B5EF4-FFF2-40B4-BE49-F238E27FC236}">
                <a16:creationId xmlns:a16="http://schemas.microsoft.com/office/drawing/2014/main" id="{AC1F8067-9C40-45F8-B884-C497DB79959F}"/>
              </a:ext>
            </a:extLst>
          </p:cNvPr>
          <p:cNvGraphicFramePr>
            <a:graphicFrameLocks noGrp="1"/>
          </p:cNvGraphicFramePr>
          <p:nvPr>
            <p:extLst>
              <p:ext uri="{D42A27DB-BD31-4B8C-83A1-F6EECF244321}">
                <p14:modId xmlns:p14="http://schemas.microsoft.com/office/powerpoint/2010/main" val="3976262391"/>
              </p:ext>
            </p:extLst>
          </p:nvPr>
        </p:nvGraphicFramePr>
        <p:xfrm>
          <a:off x="352541" y="1825625"/>
          <a:ext cx="11839456" cy="37183954"/>
        </p:xfrm>
        <a:graphic>
          <a:graphicData uri="http://schemas.openxmlformats.org/drawingml/2006/table">
            <a:tbl>
              <a:tblPr/>
              <a:tblGrid>
                <a:gridCol w="643862">
                  <a:extLst>
                    <a:ext uri="{9D8B030D-6E8A-4147-A177-3AD203B41FA5}">
                      <a16:colId xmlns:a16="http://schemas.microsoft.com/office/drawing/2014/main" val="3032951297"/>
                    </a:ext>
                  </a:extLst>
                </a:gridCol>
                <a:gridCol w="2274419">
                  <a:extLst>
                    <a:ext uri="{9D8B030D-6E8A-4147-A177-3AD203B41FA5}">
                      <a16:colId xmlns:a16="http://schemas.microsoft.com/office/drawing/2014/main" val="155392668"/>
                    </a:ext>
                  </a:extLst>
                </a:gridCol>
                <a:gridCol w="1748689">
                  <a:extLst>
                    <a:ext uri="{9D8B030D-6E8A-4147-A177-3AD203B41FA5}">
                      <a16:colId xmlns:a16="http://schemas.microsoft.com/office/drawing/2014/main" val="909475918"/>
                    </a:ext>
                  </a:extLst>
                </a:gridCol>
                <a:gridCol w="3498625">
                  <a:extLst>
                    <a:ext uri="{9D8B030D-6E8A-4147-A177-3AD203B41FA5}">
                      <a16:colId xmlns:a16="http://schemas.microsoft.com/office/drawing/2014/main" val="3666127300"/>
                    </a:ext>
                  </a:extLst>
                </a:gridCol>
                <a:gridCol w="3673861">
                  <a:extLst>
                    <a:ext uri="{9D8B030D-6E8A-4147-A177-3AD203B41FA5}">
                      <a16:colId xmlns:a16="http://schemas.microsoft.com/office/drawing/2014/main" val="106527673"/>
                    </a:ext>
                  </a:extLst>
                </a:gridCol>
              </a:tblGrid>
              <a:tr h="60962">
                <a:tc>
                  <a:txBody>
                    <a:bodyPr/>
                    <a:lstStyle/>
                    <a:p>
                      <a:pPr algn="ct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 п/п</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02" marR="2302" marT="4315" marB="43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Коррупционно -опасные полномочия</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02" marR="2302" marT="4315" marB="43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Наименова-ние должности</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02" marR="2302" marT="4315" marB="43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Описание зон коррупционного риска</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02" marR="2302" marT="4315" marB="43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Меры по оптимизации (устранению) коррупционного риска</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02" marR="2302" marT="4315" marB="43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1529446"/>
                  </a:ext>
                </a:extLst>
              </a:tr>
              <a:tr h="167361">
                <a:tc>
                  <a:txBody>
                    <a:bodyPr/>
                    <a:lstStyle/>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02" marR="2302" marT="4315" marB="43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Принятие на работу</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сотрудников</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02" marR="2302" marT="4315" marB="43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Директор</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Ведущий специалист (кадры)</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02" marR="2302" marT="4315" marB="43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Предоставление кандидатам на</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замещение вакантной</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должности не</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предусмотренные</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действующим трудовым</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законодательством РФ преимуществ при приеме на работу</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02" marR="2302" marT="4315" marB="43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Предоставление информации о</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вакантных должностях в</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ЦЗН, разъяснение</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работникам о мерах</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ответственности за совершение</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коррупционных нарушений</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02" marR="2302" marT="4315" marB="43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9200424"/>
                  </a:ext>
                </a:extLst>
              </a:tr>
              <a:tr h="522027">
                <a:tc>
                  <a:txBody>
                    <a:bodyPr/>
                    <a:lstStyle/>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02" marR="2302" marT="4315" marB="43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ru-RU"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Работа с</a:t>
                      </a:r>
                      <a:endParaRPr lang="ru-RU" sz="1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персональными</a:t>
                      </a:r>
                      <a:endParaRPr lang="ru-RU" sz="1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данными и служебной</a:t>
                      </a:r>
                      <a:endParaRPr lang="ru-RU" sz="1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информацией</a:t>
                      </a:r>
                      <a:endParaRPr lang="ru-RU" sz="1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02" marR="2302" marT="4315" marB="43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Директор</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Главный бухгалтер</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Начальник отдела</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Главный специалист</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 Ведущий специалист</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 Специалист </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02" marR="2302" marT="4315" marB="43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Использование в личных или групповых интересах</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информации, полученной при выполнении должностных</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обязанностей, если такая</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информация не подлежит</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официальному</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распространению</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(персональные данные</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работников).</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Несанкционированный доступ к информационным ресурсам и</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базам данных ГАУ</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02" marR="2302" marT="4315" marB="43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Соблюдение утвержденной</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антикоррупционной политики ГАУ,</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политики обработки и хранения</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персональных данных. Регулярное</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проведение аттестации</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информационной сети на предмет соблюдения требованиям защиты</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информации и персональных данных</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заявителей. Установка и регулярное</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обновление специального</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программного обеспечения,</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защищающего серверное и сетевое оборудование от</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несанкционированного доступа.</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Ознакомление работников с</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Нормативными документами,</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регламентирующими вопросы</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предупреждения и противодействия </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коррупции в ГАУ</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02" marR="2302" marT="4315" marB="43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95129"/>
                  </a:ext>
                </a:extLst>
              </a:tr>
              <a:tr h="238294">
                <a:tc>
                  <a:txBody>
                    <a:bodyPr/>
                    <a:lstStyle/>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02" marR="2302" marT="4315" marB="43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ru-RU"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Обращения</a:t>
                      </a:r>
                      <a:endParaRPr lang="ru-RU" sz="1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юридических и</a:t>
                      </a:r>
                      <a:endParaRPr lang="ru-RU" sz="1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физических лиц</a:t>
                      </a:r>
                      <a:endParaRPr lang="ru-RU" sz="1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02" marR="2302" marT="4315" marB="43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Директор</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Главный бухгалтер</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Начальник отдела</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Главный специалист</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 Ведущий специалист</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 Специалист </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02" marR="2302" marT="4315" marB="43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Нарушение установленного</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порядка рассмотрения</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обращений граждан и</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юридических лиц (нарушение</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сроков подготовки ответов, формальность ответов и т.д.)</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02" marR="2302" marT="4315" marB="43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Разъяснительная работа с</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ответственными лицами. Соблюдение</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установленного порядка</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рассмотрения обращений граждан и юридических лиц. Контроль за</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рассмотрением обращение в установленный действующим</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законодательством срок. Ведение журнала учета обращений.</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02" marR="2302" marT="4315" marB="43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0991574"/>
                  </a:ext>
                </a:extLst>
              </a:tr>
              <a:tr h="326961">
                <a:tc>
                  <a:txBody>
                    <a:bodyPr/>
                    <a:lstStyle/>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02" marR="2302" marT="4315" marB="43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Взаимодействие с заявителями,</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должностными лицами</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органов</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государственной</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власти и местного</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самоуправления,</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правоохранительных</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органов, органов</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надзора и контроля,</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других организаций,</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учреждений и</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предприятий</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02" marR="2302" marT="4315" marB="43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Директор</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02" marR="2302" marT="4315" marB="43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Скрытое вознаграждение за действие или</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бездействие, попустительство</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или покровительство,</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предоставление прав или</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принятие определенных</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решений, либо попытку оказать влияние на должностное лицо с</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незаконной или неэтичной</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целью.</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02" marR="2302" marT="4315" marB="43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Соблюдение утвержденной</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антикоррупционной политики ГАУ,</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правил обмена деловыми подарками</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и знаками делового гостеприимства,</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Кодекса этики и</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служебного поведения.</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02" marR="2302" marT="4315" marB="43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8047673"/>
                  </a:ext>
                </a:extLst>
              </a:tr>
              <a:tr h="699360">
                <a:tc>
                  <a:txBody>
                    <a:bodyPr/>
                    <a:lstStyle/>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02" marR="2302" marT="4315" marB="43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Принятие решений об</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использовании</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бюджетных средств </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02" marR="2302" marT="4315" marB="43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Директор</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Главный бухгалтер</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02" marR="2302" marT="4315" marB="43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Нецелевое использование</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бюджетных средств </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02" marR="2302" marT="4315" marB="43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Информационная открытость ГАУ</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(размещение в сети Интернет</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информации о</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государственном задании</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и его исполнении, бухгалтерской</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отчетности, информации о</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деятельности ГАУ и использовании</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его имущества, информации о</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контрольных мероприятиях,</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информации об операциях с</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целевыми средствами из бюджетов</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различного уровня и т. д.). Мониторинг</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и контроль за финансово-хозяйственной деятельностью ГАУ со</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стороны учредителя.</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Согласование, утверждение и внесение изменений в план финансово -хозяйственной деятельности,</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согласование крупных сделок и</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сделок с заинтересованностью</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наблюдательным советом.</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Разъяснение работникам ГАУ о</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мерах ответственности за совершение</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коррупционных нарушений.</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02" marR="2302" marT="4315" marB="43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1866462"/>
                  </a:ext>
                </a:extLst>
              </a:tr>
              <a:tr h="238294">
                <a:tc>
                  <a:txBody>
                    <a:bodyPr/>
                    <a:lstStyle/>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02" marR="2302" marT="4315" marB="43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Учет материальных</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ценностей и основных средств</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02" marR="2302" marT="4315" marB="43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Директор</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Главный бухгалтер</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02" marR="2302" marT="4315" marB="43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Несвоевременная постановка</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на учет материальных ценностей и основных средств,</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умышленное досрочное</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списание материальных</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ценностей и расходных</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материалов с учета, отсутствие</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контроля наличия и</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сохранности имущества ГАУ.</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02" marR="2302" marT="4315" marB="43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Проведение ежегодной</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инвентаризации. Контроль за состоянием учета и отчетности</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материальных ценностей и основных</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средств в ГАУ. </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Разъяснение</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работникам ГАУ о мерах</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ответственности за совершение</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коррупционных нарушений</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02" marR="2302" marT="4315" marB="43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6784318"/>
                  </a:ext>
                </a:extLst>
              </a:tr>
              <a:tr h="1320024">
                <a:tc>
                  <a:txBody>
                    <a:bodyPr/>
                    <a:lstStyle/>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02" marR="2302" marT="4315" marB="43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ru-RU"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Осуществление</a:t>
                      </a:r>
                      <a:endParaRPr lang="ru-RU" sz="1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закупок для нужд ГАУ,</a:t>
                      </a:r>
                      <a:endParaRPr lang="ru-RU" sz="1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заключение договоров</a:t>
                      </a:r>
                      <a:endParaRPr lang="ru-RU" sz="1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на поставку товаров,</a:t>
                      </a:r>
                      <a:endParaRPr lang="ru-RU" sz="1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работ, услуг</a:t>
                      </a:r>
                      <a:endParaRPr lang="ru-RU" sz="1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02" marR="2302" marT="4315" marB="43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Директор</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Главный бухгалтер</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Главный специалист</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02" marR="2302" marT="4315" marB="43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Расстановка мнимых</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приоритетов по предмету,</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объемам, срокам проведения</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закупочных процедур;</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определение объема</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необходимых средств;</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необоснованное расширение</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(ограничение) круга</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возможных поставщиков;</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необоснованное расширение</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(сужение) круга</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удовлетворяющей потребности</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продукции; необоснованное</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расширение (ограничение),</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упрощение (усложнение)</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необходимых условий</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договора и оговорок</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относительно их исполнения;</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необоснованное завышение</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(занижение) цены объекта</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закупок; необоснованное</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усложнение (упрощение)</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процедур определения</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поставщика; неприемлемые</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критерии допуска и отбора</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поставщика, отсутствие</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или размытый перечень</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необходимых критериев</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допуска и отбора поставщика;</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неадекватный способ</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размещения заказа по срокам,</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цене, объему, особенностям</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объекта закупки, </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специфики</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рынка поставщиков;</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размещение заказа аврально и</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в конце года (квартала);</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необоснованное затягивание</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или ускорение процесса</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осуществления закупок;</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совершение сделок с</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нарушением установленного</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порядка требований</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законодательства в сфере</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закупок в личных интересах;</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заключение договоров без</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соблюдения установлен</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ной процедуры; отказ от</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проведения мониторинга цен</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на товары и услуги; предоставление заведомо</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ложных сведений о проведении</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мониторинга цен на товары и</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услуги</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02" marR="2302" marT="4315" marB="43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Соблюдение при проведении</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закупок товаров, работ и услуг для</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нужд ГАУ требований по</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заключению договоров с</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контрагентами в соответствии с</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федеральными законами в сфере</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закупок и Положением о порядке проведения закупки для нужд</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ГАУ. Разъяснение работникам</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ГАУ, связанным с</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заключением контрактов и</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договоров, о мерах ответственности</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за совершение коррупционных</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правонарушений. Ознакомление</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работников с нормативными</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документами, регламентирующими</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вопросы предупреждения и</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противодействия коррупции.</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Включение в договоры, связанные с</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хозяйственной деятельностью ГАУ,</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стандартной антикоррупционной</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оговорки, предполагающей</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недопустимость совершения каких-либо коррупционных действий при их</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исполнении сторонами.</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02" marR="2302" marT="4315" marB="43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6606765"/>
                  </a:ext>
                </a:extLst>
              </a:tr>
              <a:tr h="256028">
                <a:tc>
                  <a:txBody>
                    <a:bodyPr/>
                    <a:lstStyle/>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02" marR="2302" marT="4315" marB="43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ru-RU"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Составление,</a:t>
                      </a:r>
                      <a:endParaRPr lang="ru-RU" sz="1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заполнение</a:t>
                      </a:r>
                      <a:endParaRPr lang="ru-RU" sz="1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документов, справок,</a:t>
                      </a:r>
                      <a:endParaRPr lang="ru-RU" sz="1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отчетности</a:t>
                      </a:r>
                      <a:endParaRPr lang="ru-RU" sz="1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02" marR="2302" marT="4315" marB="43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Директор</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Главный бухгалтер</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Начальник отдела</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Главный специалист</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02" marR="2302" marT="4315" marB="43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Искажение, сокрытие или</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предоставление заведомо</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ложных сведений в отчетных</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документах и данных</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02" marR="2302" marT="4315" marB="43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Система визирования исходящих</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документов. Организация</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внутреннего контроля за исполнением</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должностных обязанностей</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ответственными работниками.</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Разъяснение ответственным лицам</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о мерах ответственности за</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совершение коррупционных</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правонарушений.</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02" marR="2302" marT="4315" marB="43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3635619"/>
                  </a:ext>
                </a:extLst>
              </a:tr>
              <a:tr h="522027">
                <a:tc>
                  <a:txBody>
                    <a:bodyPr/>
                    <a:lstStyle/>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02" marR="2302" marT="4315" marB="43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Оплата труда</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02" marR="2302" marT="4315" marB="43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Директор</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Главный бухгалтер</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Ведущий специалист (кадры)</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02" marR="2302" marT="4315" marB="43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Оплата рабочего времени не в полном объеме. Оплата труда в</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полном объеме в случае, когда работник фактически отсутствовал на рабочем</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месте. Установление и выплата необоснованных</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стимулирующих выплат</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работникам, включая премии. Неверное исчисление надбавки</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за стаж работы в государственных,</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муниципальных, бюджетных учреждениях.</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02" marR="2302" marT="4315" marB="43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Контроль за ведением табеля учета</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рабочего времени. Рассмотрение</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размера надбавки за стаж на заседании комиссии по</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стажу. Объективная оценка</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выполнения показателей</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эффективности деятельности ГАУ и</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каждого работника, в частности, при</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установлении стимулирующих</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выплат работникам ГАУ согласно критериям, установленным в</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локальных нормативных актах ГАУ. Использование средств на оплату труда в строгом соответствии с действующим Положением об оплате труда работников ГАУ. Разъяснение ответственным лицам о мерах ответственности за совершение коррупционных</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правонарушений.</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02" marR="2302" marT="4315" marB="43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1967300"/>
                  </a:ext>
                </a:extLst>
              </a:tr>
            </a:tbl>
          </a:graphicData>
        </a:graphic>
      </p:graphicFrame>
      <p:sp>
        <p:nvSpPr>
          <p:cNvPr id="11" name="TextBox 10">
            <a:extLst>
              <a:ext uri="{FF2B5EF4-FFF2-40B4-BE49-F238E27FC236}">
                <a16:creationId xmlns:a16="http://schemas.microsoft.com/office/drawing/2014/main" id="{CE06767C-08D7-4E23-BCC2-203F0048F800}"/>
              </a:ext>
            </a:extLst>
          </p:cNvPr>
          <p:cNvSpPr txBox="1"/>
          <p:nvPr/>
        </p:nvSpPr>
        <p:spPr>
          <a:xfrm>
            <a:off x="2885242" y="923278"/>
            <a:ext cx="8202967"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КАРТА КОРРУПЦИОННЫХ РИСКОВ </a:t>
            </a:r>
            <a:r>
              <a:rPr kumimoji="0" lang="ru-RU" altLang="ru-RU"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 ГАУ РО </a:t>
            </a:r>
            <a:r>
              <a:rPr kumimoji="0" lang="ru-RU" altLang="ru-RU" sz="1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r>
              <a:rPr kumimoji="0" lang="ru-RU" altLang="ru-RU"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Донволонтер</a:t>
            </a:r>
            <a:r>
              <a:rPr kumimoji="0" lang="ru-RU" altLang="ru-RU" sz="1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endParaRPr kumimoji="0" lang="ru-RU" altLang="ru-RU" sz="1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521653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srcRect r="84375"/>
          <a:stretch/>
        </p:blipFill>
        <p:spPr>
          <a:xfrm>
            <a:off x="1" y="0"/>
            <a:ext cx="685476" cy="6858000"/>
          </a:xfrm>
          <a:prstGeom prst="rect">
            <a:avLst/>
          </a:prstGeom>
        </p:spPr>
      </p:pic>
      <p:sp>
        <p:nvSpPr>
          <p:cNvPr id="5" name="Прямоугольник 4"/>
          <p:cNvSpPr/>
          <p:nvPr/>
        </p:nvSpPr>
        <p:spPr>
          <a:xfrm>
            <a:off x="685476" y="135359"/>
            <a:ext cx="11328970" cy="32417079"/>
          </a:xfrm>
          <a:prstGeom prst="rect">
            <a:avLst/>
          </a:prstGeom>
          <a:ln w="38100" cmpd="dbl">
            <a:solidFill>
              <a:srgbClr val="C000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Закон 223-ФЗ дает заказчику широкие возможности настраивать свою закупочную деятельность.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4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Главная задача — учесть все нюансы в Положении о закупке и следовать этим правилам.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4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Если же заказчик допускает нарушения, то лица, чьи интересы нарушены, вправе обжаловать его действия.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4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Если контролеры придут к выводу, что заказчик неправ, его заставят исправить нарушения. Закупку могут и вовсе отменить, в том числе и после заключения контракта. Кроме того, нарушителя ждут санкции. Как правило, это денежные штрафы, которые налагаются на организацию-заказчика, а также на ответственных должностных лиц. Также может быть применена дисквалификация, то есть запрет на определенную деятельность и должности.</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4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ru-RU"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400" b="1" u="sng"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Н</a:t>
            </a:r>
            <a:r>
              <a:rPr kumimoji="0" lang="ru-RU" sz="1400" b="1"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арушения</a:t>
            </a:r>
            <a:r>
              <a:rPr kumimoji="0" lang="ru-RU" sz="14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со стороны заказчика по 223-ФЗ, которые допускаются чаще всего.</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4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Нарушение сроков публикации данных.</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4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Заказчик должен ежемесячно </a:t>
            </a:r>
            <a:r>
              <a:rPr kumimoji="0" lang="ru-RU" sz="14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до 10 числа размещать отчеты по своим закупкам за прошлый месяц</a:t>
            </a:r>
            <a:r>
              <a:rPr kumimoji="0" lang="ru-RU" sz="14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И зачастую эти строки нарушаются.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4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4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Также часто заказчиков штрафуют за то, что они </a:t>
            </a:r>
            <a:r>
              <a:rPr kumimoji="0" lang="ru-RU" sz="14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не вовремя размещают протоколы </a:t>
            </a:r>
            <a:r>
              <a:rPr kumimoji="0" lang="ru-RU" sz="14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они должны быть опубликованы не позднее трех дней с даты подписания.</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4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4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Весьма жесткие санкции ждут тех, кто и вовсе не разместит в ЕИС необходимую информацию. В этом случае штраф для должностного лица может составить 30-50 тыс. рублей, а для самого заказчика — 100-300 тыс. рублей.</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4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4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Причем в ФАС могут расценить как </a:t>
            </a:r>
            <a:r>
              <a:rPr kumimoji="0" lang="ru-RU" sz="140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неразмещение</a:t>
            </a:r>
            <a:r>
              <a:rPr kumimoji="0" lang="ru-RU" sz="14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тот факт, что заказчик не загрузил в ЕИС документы в нужном формате (заказчик не выложил протокол в формате .PDF, не представил информацию о сроке исполнения контракта и объеме услуг, а также о порядке оценки заявок и шкале баллов). Контролирующий орган посчитал, что невозможно определить, на каком основании выбран победитель. Поэтому результаты закупки были аннулированы, а заказчик и его должностные лица получили штрафы.</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4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4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В другой закупке заказчика оштрафовали за то, что он не разместил в ЕИС:</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4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запросы на разъяснения, которые подавали участники;</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4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свои ответы на эти запросы.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ru-RU" sz="1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Неопубликование</a:t>
            </a:r>
            <a:r>
              <a:rPr kumimoji="0" lang="ru-RU" sz="1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информации об изменении договора</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4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Закон 223-ФЗ позволяет вносить изменения в договор, который заключается в результате закупки. И на практике это не является редкостью, например, продлеваются сроки. Однако важно соблюсти требования пункта 5 статьи 4 закона и разместить информацию об изменении договора с указанием новых условиях. Сделать это нужно в течение 10 дней после внесения таких изменений. Если заказчик не выполнит это требование, его оштрафуют.</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 Нарушения своих же требований к заявкам</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4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223-ФЗ не устанавливает каких-то конкретных критериев — заказчик должен разработать их сам и закрепить в Положении о закупке. Если потом заказчик начнет предъявлять иные требования к участникам, к договору или же начнет применять не указанные в Положении критерии, то тем самым он нарушит закупочное законодательство.</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4. Нарушения, связанные с коллективным участником</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4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Закон 223-ФЗ дает право нескольким поставщикам объединить свои усилия и выступить как единый участник. К этому прибегают, если мощностей каждого из них не хватает для исполнения договора. Такой коллективный участник обязан соответствовать требованиям документации, тогда как каждый в отдельности поставщик — не обязан. Если бы каждый из них полностью соответствовал всем требованиям, то это бы означало, что он может выполнить договор самостоятельно. Тогда бы не было никакого смысла объединяться с другими поставщиками. Коллективный участник для того и введен практику закупок, чтобы дать возможность поставщикам сложить свои ресурсы и исполнить крупный договор.</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5. Нарушения, связанные с критериями оценки заявок.</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4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Очень распространенное нарушение допускают заказчики, когда не публикуют критерии оценки заявок. В итоге непонятно, по каким параметрам они будут сравниваться, и как будет определяться победитель. Это является нарушением закона о защите конкуренции.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4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Еще одно типичное нарушение — критерии и их вес установлены, а шкала баллов в документации не приводится.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4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6.Объединение в один лот несвязанных товаров</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4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Иногда заказчики для упрощения пытаются поместить в одну закупку товары, не связанные между собой ни технологический, ни функционально. Однако это нарушает закон 135-ФЗ о защите конкуренции.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4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600" b="1" i="1" u="sng"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7.Заточка ТЗ под нужного исполнителя.</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4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В этом плане заказчики позволяют себе самые разные нарушения.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4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Невнесение изменений в документацию по итогам разъяснений.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4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Если заказчик изменил документацию, он должен продлить сроки проведения процедуры. В свою очередь, изменение документации может потребоваться из-за направления заказчику запасов на разъяснение положений документации. Об этом нужно помнить, иначе у контролирующих органов будет повод наложить штраф.</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4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Типичные нарушения по 223-ФЗ</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План закупок не размещается на сайте zakupki.gov или размещается не вовремя</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Например, заказчик может в один и тот же день разместить план и провести закупку, и поставщики не успеют с ней ознакомиться.</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Многочисленны случаи закупки у единственного поставщика с нарушением закона</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Многие заказчики в своем положении о закупках разрешили себе проводить огромное количество закупок у единственного поставщика. </a:t>
            </a:r>
            <a:b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Не всегда проводится расчет и обоснование начальной (максимальной) цены договора (НМЦД)</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223-ФЗ не обязывает это делать, и некоторые заказчики ставят начальную цену в 2-3 раза выше рыночной.</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Нарушения комиссии по закупкам при определении победителя, незаконный отказ в допуске к участию и необоснованное отклонение заявок</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Комиссия либо допускает заявку, которую требуется отклонить, либо отклоняет верную заявку, которую отклонять не нужно. </a:t>
            </a:r>
            <a:b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Это очень распространенное нарушение в рамках 223-ФЗ. Здесь случаются «несостоявшиеся заявки», когда заявки всех участников, кроме одного, отклоняются, он допускается до торгов и с ним по максимальной цене заключается договор.</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Ограничение конкуренции в конкурсных документах</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Могут запрашиваться дополнительные документы и лицензии. ФАС считает это нарушением.</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Заказчик устанавливает нереалистичные сроки выполнения работ или поставки товара</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Заказчик может указать срок в два дня для поставки товара или попросить выполнить за 20 дней работу, которую возможно выполнить только за 180 дней. Здесь ФАС также часто встает на сторону поставщиков.</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Ассортимент поставляемых товаров расширяется, и цена договора увеличивается</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Заказчик не налагает штраф и не расторгает договор даже в случае необходимости</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В закупке указываются нереалистичные сроки с обязательным условием о расторжении договора, честные компании не участвуют в закупке. Компания-победитель нарушает условия, но заказчик не соблюдает условия договора — не расторгает договор и не налагает штраф.</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Закупка у аффилированных лиц</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На сайте Генпрокуратуры есть множество примеров того, когда </a:t>
            </a:r>
            <a:r>
              <a:rPr kumimoji="0" lang="ru-RU" sz="1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госзаказчик</a:t>
            </a: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проводит процедуру и заключает договор с учреждением, в котором директор организации заказчика — ближайший родственник заказчика. Это нарушает 135-ФЗ, чаще всего договор признается ничтожным, поставщик возвращает деньги, а заказчик — товар.</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Мошенничество с НМЦД</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В 223-ФЗ нет четкого алгоритма установления начальной цены договора</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Заказчик может указать цену намного ниже рыночной стоимости оборудования, добросовестные поставщики не будут участвовать в закупке, и заказчик сможет подписать договор с нужным ему поставщиком.</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Необоснованное увеличение цены заключенного договора</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Заказчик в положении о закупке увеличивает сумму договора на 10-30 %, но не увеличивает количество товара. Либо он может увеличить количество другого товара — не того товара, который был указан в описании закупки.</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Это нарушение конкуренции и неравные условия для всех участников закупки, потому что только одна компания владеет нужной информацией. Если бы другой поставщик знал, что с ним заказчик увеличит договор на 30 % и попросит дополнительно поставить другой товар, он бы тоже мог согласиться на эти условия.</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Хищение средств при невыполненных работах</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Чаще всего деньги похищают, когда оплачиваются товар или услуга, которые не были поставлены/выполнены, хотя должностные лица оформили акты выполненных работ.</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На основании подписанной накладной или акта выполненных работ происходит оплата. Поставщик может задержать товар и попросить подписать документы и оплатить его, чтобы не накладывались штрафные санкции. После подписания актов или накладных товар могут вообще не поставить/работы могут не выполняться.</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Противостояние между заказчиком и поставщиком не должно выходить за рамки Уголовного кодекса. За нарушение 223-ФЗ и 135-ФЗ нарушители могут столкнуться со штрафами.</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Вызывают вопросы такие признаки, как изменение любых данных, документов и сведений, когда исполнитель не направляет документы и сведения, предусмотренные законом.</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В каких случаях можно столкнуться с мошенничеством?</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Статус бюджетных компаний проверяют тщательнее. Компании, которые размещают закупки по 44-ФЗ, получают электронную подпись в Федеральном казначействе, регистрируются как заказчики на ЕИС и размещают положение о закупках.</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Поставщиков могут обмануть компании, которые организуют коммерческие торги или закупки по 223-ФЗ.</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Как действуют мошенники:</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Регистрируются как заказчик по 223-ФЗ на ЕИС и публикуют положение о закупках.</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Объявляют одну или несколько закупок на крупные суммы и устанавливают максимально высокое обеспечение заявки.</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Исчезают, как только поставщики переводят деньги на счет.</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Что делать, если вас обманули?</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Если заказчик не выходит на связь, нужно обратиться в ФАС. Они рассмотрят жалобу и вынесут решение в течение 7 рабочих дней.</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Как вычислить мошенника:</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b="0" i="1"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br>
              <a:rPr kumimoji="0" lang="ru-RU" b="0" i="1"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b="0" i="1"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Найти </a:t>
            </a:r>
            <a:r>
              <a:rPr kumimoji="0" lang="ru-RU"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информацию о заказчике в ЕИС.</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Проверить жалобы в ФАС от других участников.</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Расспросить поставщиков, которые раньше работали с этим мошенником.</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Проверить, есть ли арбитражные дела по этой организации.</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Проверить все торги, в которых компания участвовала как заказчик и поставщик.</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Проверить черный список заказчиков-мошенников.</a:t>
            </a:r>
            <a:r>
              <a:rPr kumimoji="0" lang="ru-RU" b="0" i="1"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425114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stretch>
            <a:fillRect/>
          </a:stretch>
        </p:blipFill>
        <p:spPr>
          <a:xfrm>
            <a:off x="0" y="380246"/>
            <a:ext cx="12192000" cy="6486212"/>
          </a:xfrm>
          <a:prstGeom prst="rect">
            <a:avLst/>
          </a:prstGeom>
          <a:ln>
            <a:noFill/>
          </a:ln>
          <a:effectLst>
            <a:outerShdw blurRad="292100" dist="139700" dir="2700000" algn="tl" rotWithShape="0">
              <a:srgbClr val="333333">
                <a:alpha val="65000"/>
              </a:srgbClr>
            </a:outerShdw>
          </a:effectLst>
        </p:spPr>
      </p:pic>
      <p:sp>
        <p:nvSpPr>
          <p:cNvPr id="2" name="Заголовок 1"/>
          <p:cNvSpPr>
            <a:spLocks noGrp="1"/>
          </p:cNvSpPr>
          <p:nvPr>
            <p:ph type="ctrTitle"/>
          </p:nvPr>
        </p:nvSpPr>
        <p:spPr>
          <a:xfrm>
            <a:off x="461727" y="986828"/>
            <a:ext cx="11117655" cy="4943192"/>
          </a:xfrm>
          <a:solidFill>
            <a:schemeClr val="lt1">
              <a:alpha val="77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a:noAutofit/>
          </a:bodyPr>
          <a:lstStyle/>
          <a:p>
            <a:r>
              <a:rPr lang="ru-RU" sz="1800" b="1" i="1" dirty="0">
                <a:latin typeface="Microsoft YaHei Light" panose="020B0502040204020203" pitchFamily="34" charset="-122"/>
                <a:ea typeface="Microsoft YaHei Light" panose="020B0502040204020203" pitchFamily="34" charset="-122"/>
              </a:rPr>
              <a:t>Правительство Ростовской области: телефон «горячей линии»: (863) 240-72-36</a:t>
            </a:r>
            <a:br>
              <a:rPr lang="ru-RU" sz="1800" b="1" i="1" dirty="0">
                <a:latin typeface="Microsoft YaHei Light" panose="020B0502040204020203" pitchFamily="34" charset="-122"/>
                <a:ea typeface="Microsoft YaHei Light" panose="020B0502040204020203" pitchFamily="34" charset="-122"/>
              </a:rPr>
            </a:br>
            <a:br>
              <a:rPr lang="ru-RU" sz="1800" b="1" i="1" dirty="0">
                <a:latin typeface="Microsoft YaHei Light" panose="020B0502040204020203" pitchFamily="34" charset="-122"/>
                <a:ea typeface="Microsoft YaHei Light" panose="020B0502040204020203" pitchFamily="34" charset="-122"/>
              </a:rPr>
            </a:br>
            <a:r>
              <a:rPr lang="ru-RU" sz="1800" b="1" i="1" dirty="0">
                <a:latin typeface="Microsoft YaHei Light" panose="020B0502040204020203" pitchFamily="34" charset="-122"/>
                <a:ea typeface="Microsoft YaHei Light" panose="020B0502040204020203" pitchFamily="34" charset="-122"/>
              </a:rPr>
              <a:t>Следственное управление Следственного комитета Российской Федерации по Ростовской области: телефонная линия "ОСТАНОВИМ КОРРУПЦИЮ" (863) 227-02-32</a:t>
            </a:r>
            <a:br>
              <a:rPr lang="ru-RU" sz="1800" b="1" i="1" dirty="0">
                <a:latin typeface="Microsoft YaHei Light" panose="020B0502040204020203" pitchFamily="34" charset="-122"/>
                <a:ea typeface="Microsoft YaHei Light" panose="020B0502040204020203" pitchFamily="34" charset="-122"/>
              </a:rPr>
            </a:br>
            <a:br>
              <a:rPr lang="ru-RU" sz="1800" b="1" i="1" dirty="0">
                <a:latin typeface="Microsoft YaHei Light" panose="020B0502040204020203" pitchFamily="34" charset="-122"/>
                <a:ea typeface="Microsoft YaHei Light" panose="020B0502040204020203" pitchFamily="34" charset="-122"/>
              </a:rPr>
            </a:br>
            <a:r>
              <a:rPr lang="ru-RU" sz="1800" b="1" i="1" dirty="0">
                <a:latin typeface="Microsoft YaHei Light" panose="020B0502040204020203" pitchFamily="34" charset="-122"/>
                <a:ea typeface="Microsoft YaHei Light" panose="020B0502040204020203" pitchFamily="34" charset="-122"/>
              </a:rPr>
              <a:t>Прокуратура Ростовской области:</a:t>
            </a:r>
            <a:br>
              <a:rPr lang="ru-RU" sz="1800" b="1" i="1" dirty="0">
                <a:latin typeface="Microsoft YaHei Light" panose="020B0502040204020203" pitchFamily="34" charset="-122"/>
                <a:ea typeface="Microsoft YaHei Light" panose="020B0502040204020203" pitchFamily="34" charset="-122"/>
              </a:rPr>
            </a:br>
            <a:r>
              <a:rPr lang="ru-RU" sz="1800" b="1" i="1" dirty="0">
                <a:latin typeface="Microsoft YaHei Light" panose="020B0502040204020203" pitchFamily="34" charset="-122"/>
                <a:ea typeface="Microsoft YaHei Light" panose="020B0502040204020203" pitchFamily="34" charset="-122"/>
              </a:rPr>
              <a:t>дежурный прокурор: тел. (863) 262-47-76</a:t>
            </a:r>
            <a:br>
              <a:rPr lang="ru-RU" sz="1800" b="1" i="1" dirty="0">
                <a:latin typeface="Microsoft YaHei Light" panose="020B0502040204020203" pitchFamily="34" charset="-122"/>
                <a:ea typeface="Microsoft YaHei Light" panose="020B0502040204020203" pitchFamily="34" charset="-122"/>
              </a:rPr>
            </a:br>
            <a:r>
              <a:rPr lang="ru-RU" sz="1800" b="1" i="1" dirty="0">
                <a:latin typeface="Microsoft YaHei Light" panose="020B0502040204020203" pitchFamily="34" charset="-122"/>
                <a:ea typeface="Microsoft YaHei Light" panose="020B0502040204020203" pitchFamily="34" charset="-122"/>
              </a:rPr>
              <a:t>телефон доверия: тел. (863) 262-47-76</a:t>
            </a:r>
            <a:br>
              <a:rPr lang="ru-RU" sz="1800" b="1" i="1" dirty="0">
                <a:latin typeface="Microsoft YaHei Light" panose="020B0502040204020203" pitchFamily="34" charset="-122"/>
                <a:ea typeface="Microsoft YaHei Light" panose="020B0502040204020203" pitchFamily="34" charset="-122"/>
              </a:rPr>
            </a:br>
            <a:r>
              <a:rPr lang="ru-RU" sz="1800" b="1" i="1" dirty="0">
                <a:latin typeface="Microsoft YaHei Light" panose="020B0502040204020203" pitchFamily="34" charset="-122"/>
                <a:ea typeface="Microsoft YaHei Light" panose="020B0502040204020203" pitchFamily="34" charset="-122"/>
              </a:rPr>
              <a:t>электронный адрес: mail_prok@donpac.ru</a:t>
            </a:r>
            <a:br>
              <a:rPr lang="ru-RU" sz="1800" b="1" i="1" dirty="0">
                <a:latin typeface="Microsoft YaHei Light" panose="020B0502040204020203" pitchFamily="34" charset="-122"/>
                <a:ea typeface="Microsoft YaHei Light" panose="020B0502040204020203" pitchFamily="34" charset="-122"/>
              </a:rPr>
            </a:br>
            <a:br>
              <a:rPr lang="ru-RU" sz="1800" b="1" i="1" dirty="0">
                <a:latin typeface="Microsoft YaHei Light" panose="020B0502040204020203" pitchFamily="34" charset="-122"/>
                <a:ea typeface="Microsoft YaHei Light" panose="020B0502040204020203" pitchFamily="34" charset="-122"/>
              </a:rPr>
            </a:br>
            <a:r>
              <a:rPr lang="ru-RU" sz="1800" b="1" i="1" dirty="0">
                <a:latin typeface="Microsoft YaHei Light" panose="020B0502040204020203" pitchFamily="34" charset="-122"/>
                <a:ea typeface="Microsoft YaHei Light" panose="020B0502040204020203" pitchFamily="34" charset="-122"/>
              </a:rPr>
              <a:t>Главное управление МВД России по Ростовской области:</a:t>
            </a:r>
            <a:br>
              <a:rPr lang="ru-RU" sz="1800" b="1" i="1" dirty="0">
                <a:latin typeface="Microsoft YaHei Light" panose="020B0502040204020203" pitchFamily="34" charset="-122"/>
                <a:ea typeface="Microsoft YaHei Light" panose="020B0502040204020203" pitchFamily="34" charset="-122"/>
              </a:rPr>
            </a:br>
            <a:r>
              <a:rPr lang="ru-RU" sz="1800" b="1" i="1" dirty="0">
                <a:latin typeface="Microsoft YaHei Light" panose="020B0502040204020203" pitchFamily="34" charset="-122"/>
                <a:ea typeface="Microsoft YaHei Light" panose="020B0502040204020203" pitchFamily="34" charset="-122"/>
              </a:rPr>
              <a:t>телефон дежурной части ГУМВД: (863) 249-33-44, 249-34-01, 262-54-09 (факс).</a:t>
            </a:r>
            <a:br>
              <a:rPr lang="ru-RU" sz="1800" b="1" i="1" dirty="0">
                <a:latin typeface="Microsoft YaHei Light" panose="020B0502040204020203" pitchFamily="34" charset="-122"/>
                <a:ea typeface="Microsoft YaHei Light" panose="020B0502040204020203" pitchFamily="34" charset="-122"/>
              </a:rPr>
            </a:br>
            <a:br>
              <a:rPr lang="ru-RU" sz="1800" b="1" i="1" dirty="0">
                <a:latin typeface="Microsoft YaHei Light" panose="020B0502040204020203" pitchFamily="34" charset="-122"/>
                <a:ea typeface="Microsoft YaHei Light" panose="020B0502040204020203" pitchFamily="34" charset="-122"/>
              </a:rPr>
            </a:br>
            <a:r>
              <a:rPr lang="ru-RU" sz="1800" b="1" i="1" dirty="0">
                <a:latin typeface="Microsoft YaHei Light" panose="020B0502040204020203" pitchFamily="34" charset="-122"/>
                <a:ea typeface="Microsoft YaHei Light" panose="020B0502040204020203" pitchFamily="34" charset="-122"/>
              </a:rPr>
              <a:t>Консультацию по вопросам противодействия коррупции, записаться на прием к специалисту в дистанционном формате, сообщить о фактах нарушения </a:t>
            </a:r>
            <a:r>
              <a:rPr lang="ru-RU" sz="1800" b="1" i="1" dirty="0">
                <a:solidFill>
                  <a:schemeClr val="tx1"/>
                </a:solidFill>
                <a:latin typeface="Microsoft YaHei Light" panose="020B0502040204020203" pitchFamily="34" charset="-122"/>
                <a:ea typeface="Microsoft YaHei Light" panose="020B0502040204020203" pitchFamily="34" charset="-122"/>
              </a:rPr>
              <a:t>антикоррупционного</a:t>
            </a:r>
            <a:r>
              <a:rPr lang="ru-RU" sz="1800" b="1" i="1" dirty="0">
                <a:latin typeface="Microsoft YaHei Light" panose="020B0502040204020203" pitchFamily="34" charset="-122"/>
                <a:ea typeface="Microsoft YaHei Light" panose="020B0502040204020203" pitchFamily="34" charset="-122"/>
              </a:rPr>
              <a:t> законодательства можно по телефону горячей линии комитета по молодежной политике Ростовской области:                         8 (863) 244 23 43, kmpro@donmolodoy.ru</a:t>
            </a:r>
            <a:br>
              <a:rPr lang="ru-RU" sz="1800" b="1" i="1" dirty="0">
                <a:latin typeface="Microsoft YaHei Light" panose="020B0502040204020203" pitchFamily="34" charset="-122"/>
                <a:ea typeface="Microsoft YaHei Light" panose="020B0502040204020203" pitchFamily="34" charset="-122"/>
              </a:rPr>
            </a:br>
            <a:endParaRPr lang="ru-RU" sz="1800" b="1" i="1" dirty="0">
              <a:latin typeface="Microsoft YaHei Light" panose="020B0502040204020203" pitchFamily="34" charset="-122"/>
              <a:ea typeface="Microsoft YaHei Light" panose="020B0502040204020203" pitchFamily="34" charset="-122"/>
            </a:endParaRPr>
          </a:p>
        </p:txBody>
      </p:sp>
    </p:spTree>
    <p:extLst>
      <p:ext uri="{BB962C8B-B14F-4D97-AF65-F5344CB8AC3E}">
        <p14:creationId xmlns:p14="http://schemas.microsoft.com/office/powerpoint/2010/main" val="186010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srcRect r="84375"/>
          <a:stretch/>
        </p:blipFill>
        <p:spPr>
          <a:xfrm>
            <a:off x="0" y="8458"/>
            <a:ext cx="1905000" cy="6858000"/>
          </a:xfrm>
          <a:prstGeom prst="rect">
            <a:avLst/>
          </a:prstGeom>
        </p:spPr>
      </p:pic>
      <p:sp>
        <p:nvSpPr>
          <p:cNvPr id="2" name="Прямоугольник 1"/>
          <p:cNvSpPr/>
          <p:nvPr/>
        </p:nvSpPr>
        <p:spPr>
          <a:xfrm>
            <a:off x="1800229" y="202567"/>
            <a:ext cx="10391775" cy="1200329"/>
          </a:xfrm>
          <a:prstGeom prst="rect">
            <a:avLst/>
          </a:prstGeom>
        </p:spPr>
        <p:txBody>
          <a:bodyPr wrap="square">
            <a:spAutoFit/>
          </a:bodyPr>
          <a:lstStyle/>
          <a:p>
            <a:pPr algn="ctr"/>
            <a:r>
              <a:rPr lang="ru-RU" sz="3600" b="1" dirty="0">
                <a:solidFill>
                  <a:prstClr val="black"/>
                </a:solidFill>
                <a:latin typeface="Microsoft YaHei Light" panose="020B0502040204020203" pitchFamily="34" charset="-122"/>
                <a:ea typeface="Microsoft YaHei Light" panose="020B0502040204020203" pitchFamily="34" charset="-122"/>
              </a:rPr>
              <a:t>Что такое «коррупция»? </a:t>
            </a:r>
            <a:br>
              <a:rPr lang="ru-RU" sz="3600" b="1" dirty="0">
                <a:solidFill>
                  <a:prstClr val="black"/>
                </a:solidFill>
                <a:latin typeface="Microsoft YaHei Light" panose="020B0502040204020203" pitchFamily="34" charset="-122"/>
                <a:ea typeface="Microsoft YaHei Light" panose="020B0502040204020203" pitchFamily="34" charset="-122"/>
              </a:rPr>
            </a:br>
            <a:r>
              <a:rPr lang="ru-RU" sz="3600" b="1" dirty="0">
                <a:solidFill>
                  <a:prstClr val="black"/>
                </a:solidFill>
                <a:latin typeface="Microsoft YaHei Light" panose="020B0502040204020203" pitchFamily="34" charset="-122"/>
                <a:ea typeface="Microsoft YaHei Light" panose="020B0502040204020203" pitchFamily="34" charset="-122"/>
              </a:rPr>
              <a:t>Какие ассоциации вызывает у вас это слово?</a:t>
            </a:r>
          </a:p>
        </p:txBody>
      </p:sp>
      <p:sp>
        <p:nvSpPr>
          <p:cNvPr id="3" name="TextBox 2"/>
          <p:cNvSpPr txBox="1"/>
          <p:nvPr/>
        </p:nvSpPr>
        <p:spPr>
          <a:xfrm>
            <a:off x="2714625" y="2950218"/>
            <a:ext cx="1523174" cy="584775"/>
          </a:xfrm>
          <a:prstGeom prst="rect">
            <a:avLst/>
          </a:prstGeom>
          <a:noFill/>
        </p:spPr>
        <p:txBody>
          <a:bodyPr wrap="none" rtlCol="0">
            <a:spAutoFit/>
          </a:bodyPr>
          <a:lstStyle/>
          <a:p>
            <a:r>
              <a:rPr lang="ru-RU" sz="3200" dirty="0">
                <a:solidFill>
                  <a:srgbClr val="FF0000"/>
                </a:solidFill>
                <a:latin typeface="Microsoft JhengHei" panose="020B0604030504040204" pitchFamily="34" charset="-120"/>
                <a:ea typeface="Microsoft JhengHei" panose="020B0604030504040204" pitchFamily="34" charset="-120"/>
              </a:rPr>
              <a:t>ОБМАН</a:t>
            </a:r>
          </a:p>
        </p:txBody>
      </p:sp>
      <p:sp>
        <p:nvSpPr>
          <p:cNvPr id="5" name="TextBox 4"/>
          <p:cNvSpPr txBox="1"/>
          <p:nvPr/>
        </p:nvSpPr>
        <p:spPr>
          <a:xfrm>
            <a:off x="2714625" y="2228854"/>
            <a:ext cx="1246880" cy="584775"/>
          </a:xfrm>
          <a:prstGeom prst="rect">
            <a:avLst/>
          </a:prstGeom>
          <a:noFill/>
        </p:spPr>
        <p:txBody>
          <a:bodyPr wrap="none" rtlCol="0">
            <a:spAutoFit/>
          </a:bodyPr>
          <a:lstStyle/>
          <a:p>
            <a:r>
              <a:rPr lang="ru-RU" sz="3200" dirty="0">
                <a:solidFill>
                  <a:srgbClr val="FF0000"/>
                </a:solidFill>
                <a:latin typeface="Microsoft JhengHei" panose="020B0604030504040204" pitchFamily="34" charset="-120"/>
                <a:ea typeface="Microsoft JhengHei" panose="020B0604030504040204" pitchFamily="34" charset="-120"/>
              </a:rPr>
              <a:t>ЛОЖЬ</a:t>
            </a:r>
          </a:p>
        </p:txBody>
      </p:sp>
      <p:sp>
        <p:nvSpPr>
          <p:cNvPr id="6" name="TextBox 5"/>
          <p:cNvSpPr txBox="1"/>
          <p:nvPr/>
        </p:nvSpPr>
        <p:spPr>
          <a:xfrm>
            <a:off x="2648035" y="3650251"/>
            <a:ext cx="2300630" cy="584775"/>
          </a:xfrm>
          <a:prstGeom prst="rect">
            <a:avLst/>
          </a:prstGeom>
          <a:noFill/>
        </p:spPr>
        <p:txBody>
          <a:bodyPr wrap="none" rtlCol="0">
            <a:spAutoFit/>
          </a:bodyPr>
          <a:lstStyle/>
          <a:p>
            <a:r>
              <a:rPr lang="ru-RU" sz="3200" dirty="0">
                <a:solidFill>
                  <a:srgbClr val="FF0000"/>
                </a:solidFill>
                <a:latin typeface="Microsoft JhengHei" panose="020B0604030504040204" pitchFamily="34" charset="-120"/>
                <a:ea typeface="Microsoft JhengHei" panose="020B0604030504040204" pitchFamily="34" charset="-120"/>
              </a:rPr>
              <a:t>ВОРОВСТВО</a:t>
            </a:r>
          </a:p>
        </p:txBody>
      </p:sp>
      <p:sp>
        <p:nvSpPr>
          <p:cNvPr id="7" name="TextBox 6"/>
          <p:cNvSpPr txBox="1"/>
          <p:nvPr/>
        </p:nvSpPr>
        <p:spPr>
          <a:xfrm>
            <a:off x="2714629" y="5280833"/>
            <a:ext cx="1392945" cy="584775"/>
          </a:xfrm>
          <a:prstGeom prst="rect">
            <a:avLst/>
          </a:prstGeom>
          <a:noFill/>
        </p:spPr>
        <p:txBody>
          <a:bodyPr wrap="none" rtlCol="0">
            <a:spAutoFit/>
          </a:bodyPr>
          <a:lstStyle/>
          <a:p>
            <a:r>
              <a:rPr lang="ru-RU" sz="3200" dirty="0">
                <a:solidFill>
                  <a:srgbClr val="FF0000"/>
                </a:solidFill>
                <a:latin typeface="Microsoft JhengHei" panose="020B0604030504040204" pitchFamily="34" charset="-120"/>
                <a:ea typeface="Microsoft JhengHei" panose="020B0604030504040204" pitchFamily="34" charset="-120"/>
              </a:rPr>
              <a:t>КРАЖА</a:t>
            </a:r>
          </a:p>
        </p:txBody>
      </p:sp>
      <p:sp>
        <p:nvSpPr>
          <p:cNvPr id="8" name="TextBox 7"/>
          <p:cNvSpPr txBox="1"/>
          <p:nvPr/>
        </p:nvSpPr>
        <p:spPr>
          <a:xfrm>
            <a:off x="2694769" y="4465542"/>
            <a:ext cx="1487715" cy="584775"/>
          </a:xfrm>
          <a:prstGeom prst="rect">
            <a:avLst/>
          </a:prstGeom>
          <a:noFill/>
        </p:spPr>
        <p:txBody>
          <a:bodyPr wrap="none" rtlCol="0">
            <a:spAutoFit/>
          </a:bodyPr>
          <a:lstStyle/>
          <a:p>
            <a:r>
              <a:rPr lang="ru-RU" sz="3200" dirty="0">
                <a:solidFill>
                  <a:srgbClr val="FF0000"/>
                </a:solidFill>
                <a:latin typeface="Microsoft JhengHei" panose="020B0604030504040204" pitchFamily="34" charset="-120"/>
                <a:ea typeface="Microsoft JhengHei" panose="020B0604030504040204" pitchFamily="34" charset="-120"/>
              </a:rPr>
              <a:t>ВЗЯТКА</a:t>
            </a:r>
          </a:p>
        </p:txBody>
      </p:sp>
      <p:sp>
        <p:nvSpPr>
          <p:cNvPr id="9" name="TextBox 8"/>
          <p:cNvSpPr txBox="1"/>
          <p:nvPr/>
        </p:nvSpPr>
        <p:spPr>
          <a:xfrm>
            <a:off x="6486525" y="2228853"/>
            <a:ext cx="3106748" cy="584775"/>
          </a:xfrm>
          <a:prstGeom prst="rect">
            <a:avLst/>
          </a:prstGeom>
          <a:noFill/>
        </p:spPr>
        <p:txBody>
          <a:bodyPr wrap="none" rtlCol="0">
            <a:spAutoFit/>
          </a:bodyPr>
          <a:lstStyle/>
          <a:p>
            <a:r>
              <a:rPr lang="ru-RU" sz="3200" dirty="0">
                <a:solidFill>
                  <a:srgbClr val="FF0000"/>
                </a:solidFill>
                <a:latin typeface="Microsoft JhengHei" panose="020B0604030504040204" pitchFamily="34" charset="-120"/>
                <a:ea typeface="Microsoft JhengHei" panose="020B0604030504040204" pitchFamily="34" charset="-120"/>
              </a:rPr>
              <a:t>АМОРАЛЬНОСТЬ</a:t>
            </a:r>
          </a:p>
        </p:txBody>
      </p:sp>
      <p:sp>
        <p:nvSpPr>
          <p:cNvPr id="10" name="TextBox 9"/>
          <p:cNvSpPr txBox="1"/>
          <p:nvPr/>
        </p:nvSpPr>
        <p:spPr>
          <a:xfrm>
            <a:off x="6562725" y="2950218"/>
            <a:ext cx="3010568" cy="584775"/>
          </a:xfrm>
          <a:prstGeom prst="rect">
            <a:avLst/>
          </a:prstGeom>
          <a:noFill/>
        </p:spPr>
        <p:txBody>
          <a:bodyPr wrap="none" rtlCol="0">
            <a:spAutoFit/>
          </a:bodyPr>
          <a:lstStyle/>
          <a:p>
            <a:r>
              <a:rPr lang="ru-RU" sz="3200" dirty="0">
                <a:solidFill>
                  <a:srgbClr val="FF0000"/>
                </a:solidFill>
                <a:latin typeface="Microsoft JhengHei" panose="020B0604030504040204" pitchFamily="34" charset="-120"/>
                <a:ea typeface="Microsoft JhengHei" panose="020B0604030504040204" pitchFamily="34" charset="-120"/>
              </a:rPr>
              <a:t>ПРЕСТУПЛЕНИЕ </a:t>
            </a:r>
          </a:p>
        </p:txBody>
      </p:sp>
      <p:sp>
        <p:nvSpPr>
          <p:cNvPr id="12" name="TextBox 11"/>
          <p:cNvSpPr txBox="1"/>
          <p:nvPr/>
        </p:nvSpPr>
        <p:spPr>
          <a:xfrm>
            <a:off x="6562729" y="3671583"/>
            <a:ext cx="901209" cy="584775"/>
          </a:xfrm>
          <a:prstGeom prst="rect">
            <a:avLst/>
          </a:prstGeom>
          <a:noFill/>
        </p:spPr>
        <p:txBody>
          <a:bodyPr wrap="none" rtlCol="0">
            <a:spAutoFit/>
          </a:bodyPr>
          <a:lstStyle/>
          <a:p>
            <a:r>
              <a:rPr lang="ru-RU" sz="3200" dirty="0">
                <a:solidFill>
                  <a:srgbClr val="FF0000"/>
                </a:solidFill>
                <a:latin typeface="Microsoft JhengHei" panose="020B0604030504040204" pitchFamily="34" charset="-120"/>
                <a:ea typeface="Microsoft JhengHei" panose="020B0604030504040204" pitchFamily="34" charset="-120"/>
              </a:rPr>
              <a:t>ЗЛО</a:t>
            </a:r>
          </a:p>
        </p:txBody>
      </p:sp>
      <p:sp>
        <p:nvSpPr>
          <p:cNvPr id="13" name="TextBox 12"/>
          <p:cNvSpPr txBox="1"/>
          <p:nvPr/>
        </p:nvSpPr>
        <p:spPr>
          <a:xfrm>
            <a:off x="6531141" y="4465541"/>
            <a:ext cx="3864776" cy="584775"/>
          </a:xfrm>
          <a:prstGeom prst="rect">
            <a:avLst/>
          </a:prstGeom>
          <a:noFill/>
        </p:spPr>
        <p:txBody>
          <a:bodyPr wrap="none" rtlCol="0">
            <a:spAutoFit/>
          </a:bodyPr>
          <a:lstStyle/>
          <a:p>
            <a:r>
              <a:rPr lang="ru-RU" sz="3200" dirty="0">
                <a:solidFill>
                  <a:srgbClr val="FF0000"/>
                </a:solidFill>
                <a:latin typeface="Microsoft JhengHei" panose="020B0604030504040204" pitchFamily="34" charset="-120"/>
                <a:ea typeface="Microsoft JhengHei" panose="020B0604030504040204" pitchFamily="34" charset="-120"/>
              </a:rPr>
              <a:t>НЕСПРАВЕДЛИВОСТЬ</a:t>
            </a:r>
          </a:p>
        </p:txBody>
      </p:sp>
      <p:sp>
        <p:nvSpPr>
          <p:cNvPr id="14" name="TextBox 13"/>
          <p:cNvSpPr txBox="1"/>
          <p:nvPr/>
        </p:nvSpPr>
        <p:spPr>
          <a:xfrm>
            <a:off x="6562729" y="5280833"/>
            <a:ext cx="3891193" cy="584775"/>
          </a:xfrm>
          <a:prstGeom prst="rect">
            <a:avLst/>
          </a:prstGeom>
          <a:noFill/>
        </p:spPr>
        <p:txBody>
          <a:bodyPr wrap="none" rtlCol="0">
            <a:spAutoFit/>
          </a:bodyPr>
          <a:lstStyle/>
          <a:p>
            <a:r>
              <a:rPr lang="ru-RU" sz="3200" dirty="0">
                <a:solidFill>
                  <a:srgbClr val="FF0000"/>
                </a:solidFill>
                <a:latin typeface="Microsoft JhengHei" panose="020B0604030504040204" pitchFamily="34" charset="-120"/>
                <a:ea typeface="Microsoft JhengHei" panose="020B0604030504040204" pitchFamily="34" charset="-120"/>
              </a:rPr>
              <a:t>НАРУШЕНИЕ ЗАКОНА</a:t>
            </a:r>
          </a:p>
        </p:txBody>
      </p:sp>
    </p:spTree>
    <p:extLst>
      <p:ext uri="{BB962C8B-B14F-4D97-AF65-F5344CB8AC3E}">
        <p14:creationId xmlns:p14="http://schemas.microsoft.com/office/powerpoint/2010/main" val="218473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1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1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1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1500"/>
                                        <p:tgtEl>
                                          <p:spTgt spid="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1500"/>
                                        <p:tgtEl>
                                          <p:spTgt spid="1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1500"/>
                                        <p:tgtEl>
                                          <p:spTgt spid="1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1500"/>
                                        <p:tgtEl>
                                          <p:spTgt spid="1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1500"/>
                                        <p:tgtEl>
                                          <p:spTgt spid="1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srcRect r="84375"/>
          <a:stretch/>
        </p:blipFill>
        <p:spPr>
          <a:xfrm>
            <a:off x="0" y="8458"/>
            <a:ext cx="1905000" cy="6858000"/>
          </a:xfrm>
          <a:prstGeom prst="rect">
            <a:avLst/>
          </a:prstGeom>
        </p:spPr>
      </p:pic>
      <p:grpSp>
        <p:nvGrpSpPr>
          <p:cNvPr id="7" name="Группа 6"/>
          <p:cNvGrpSpPr/>
          <p:nvPr/>
        </p:nvGrpSpPr>
        <p:grpSpPr>
          <a:xfrm>
            <a:off x="2262188" y="881396"/>
            <a:ext cx="9439274" cy="1243125"/>
            <a:chOff x="0" y="33666"/>
            <a:chExt cx="9439274" cy="1243125"/>
          </a:xfrm>
        </p:grpSpPr>
        <p:sp>
          <p:nvSpPr>
            <p:cNvPr id="8" name="Скругленный прямоугольник 7"/>
            <p:cNvSpPr/>
            <p:nvPr/>
          </p:nvSpPr>
          <p:spPr>
            <a:xfrm>
              <a:off x="0" y="33666"/>
              <a:ext cx="9439274" cy="1243125"/>
            </a:xfrm>
            <a:prstGeom prst="roundRect">
              <a:avLst/>
            </a:prstGeom>
            <a:solidFill>
              <a:schemeClr val="bg1"/>
            </a:solidFill>
            <a:ln w="19050" cmpd="sng">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 name="Скругленный прямоугольник 4"/>
            <p:cNvSpPr txBox="1"/>
            <p:nvPr/>
          </p:nvSpPr>
          <p:spPr>
            <a:xfrm>
              <a:off x="60684" y="94350"/>
              <a:ext cx="9317906" cy="11217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just" defTabSz="889000">
                <a:lnSpc>
                  <a:spcPct val="90000"/>
                </a:lnSpc>
                <a:spcBef>
                  <a:spcPct val="0"/>
                </a:spcBef>
                <a:spcAft>
                  <a:spcPct val="35000"/>
                </a:spcAft>
              </a:pPr>
              <a:r>
                <a:rPr lang="ru-RU" sz="2000" dirty="0">
                  <a:solidFill>
                    <a:prstClr val="black"/>
                  </a:solidFill>
                  <a:latin typeface="Microsoft JhengHei" panose="020B0604030504040204" pitchFamily="34" charset="-120"/>
                  <a:ea typeface="Microsoft JhengHei" panose="020B0604030504040204" pitchFamily="34" charset="-120"/>
                </a:rPr>
                <a:t>Преступная продажность должностных лиц, использующих свое служебное положение в целях личного обогащения</a:t>
              </a:r>
            </a:p>
          </p:txBody>
        </p:sp>
      </p:grpSp>
      <p:grpSp>
        <p:nvGrpSpPr>
          <p:cNvPr id="10" name="Группа 9"/>
          <p:cNvGrpSpPr/>
          <p:nvPr/>
        </p:nvGrpSpPr>
        <p:grpSpPr>
          <a:xfrm>
            <a:off x="2262188" y="2138917"/>
            <a:ext cx="9439274" cy="1613936"/>
            <a:chOff x="0" y="1291191"/>
            <a:chExt cx="9439274" cy="1613936"/>
          </a:xfrm>
        </p:grpSpPr>
        <p:sp>
          <p:nvSpPr>
            <p:cNvPr id="11" name="Скругленный прямоугольник 10"/>
            <p:cNvSpPr/>
            <p:nvPr/>
          </p:nvSpPr>
          <p:spPr>
            <a:xfrm>
              <a:off x="0" y="1291191"/>
              <a:ext cx="9439274" cy="161393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Скругленный прямоугольник 6"/>
            <p:cNvSpPr txBox="1"/>
            <p:nvPr/>
          </p:nvSpPr>
          <p:spPr>
            <a:xfrm>
              <a:off x="78786" y="1369977"/>
              <a:ext cx="9281702" cy="14563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just" defTabSz="889000">
                <a:lnSpc>
                  <a:spcPct val="90000"/>
                </a:lnSpc>
                <a:spcBef>
                  <a:spcPct val="0"/>
                </a:spcBef>
                <a:spcAft>
                  <a:spcPct val="35000"/>
                </a:spcAft>
              </a:pPr>
              <a:r>
                <a:rPr lang="ru-RU" sz="2000" dirty="0">
                  <a:solidFill>
                    <a:prstClr val="white"/>
                  </a:solidFill>
                  <a:latin typeface="Microsoft JhengHei" panose="020B0604030504040204" pitchFamily="34" charset="-120"/>
                  <a:ea typeface="Microsoft JhengHei" panose="020B0604030504040204" pitchFamily="34" charset="-120"/>
                </a:rPr>
                <a:t>Подкуп, продажность, взяточничество, практикуемые в буржуазном мире среди должностных лиц, политических деятелей, крупных чиновников. Хотя коррупция рассматривается законодательством многих капиталистических стран как уголовное преступление, на практике она далеко не всегда и не в полной мере наказуется.</a:t>
              </a:r>
            </a:p>
          </p:txBody>
        </p:sp>
      </p:grpSp>
      <p:grpSp>
        <p:nvGrpSpPr>
          <p:cNvPr id="13" name="Группа 12"/>
          <p:cNvGrpSpPr/>
          <p:nvPr/>
        </p:nvGrpSpPr>
        <p:grpSpPr>
          <a:xfrm>
            <a:off x="2262188" y="3767254"/>
            <a:ext cx="9439274" cy="2437954"/>
            <a:chOff x="0" y="2919528"/>
            <a:chExt cx="9439274" cy="2437954"/>
          </a:xfrm>
        </p:grpSpPr>
        <p:sp>
          <p:nvSpPr>
            <p:cNvPr id="14" name="Скругленный прямоугольник 13"/>
            <p:cNvSpPr/>
            <p:nvPr/>
          </p:nvSpPr>
          <p:spPr>
            <a:xfrm>
              <a:off x="0" y="2919528"/>
              <a:ext cx="9439274" cy="2437954"/>
            </a:xfrm>
            <a:prstGeom prst="roundRect">
              <a:avLst/>
            </a:prstGeom>
            <a:solidFill>
              <a:srgbClr val="C00000">
                <a:alpha val="57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Скругленный прямоугольник 8"/>
            <p:cNvSpPr txBox="1"/>
            <p:nvPr/>
          </p:nvSpPr>
          <p:spPr>
            <a:xfrm>
              <a:off x="119011" y="3038539"/>
              <a:ext cx="9201252" cy="21999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just" defTabSz="889000">
                <a:lnSpc>
                  <a:spcPct val="90000"/>
                </a:lnSpc>
                <a:spcBef>
                  <a:spcPct val="0"/>
                </a:spcBef>
                <a:spcAft>
                  <a:spcPct val="35000"/>
                </a:spcAft>
              </a:pPr>
              <a:r>
                <a:rPr lang="ru-RU" sz="2000" dirty="0">
                  <a:solidFill>
                    <a:prstClr val="white"/>
                  </a:solidFill>
                  <a:latin typeface="Calibri"/>
                </a:rPr>
                <a:t>В документах ООН коррупция определяется как злоупотребление государственной властью для получения выгоды в личных целях. В учебном пособии ООН «Практические меры борьбы с коррупцией» (1990) к коррупции отнесены: кража, хищение и присвоение государственной собственности должностными лицами; злоупотребление служебным положением для получения неоправданных личных выгод (льгот, преимуществ); конфликт интересов между общественным долгом                 и личной корыстью.</a:t>
              </a:r>
            </a:p>
          </p:txBody>
        </p:sp>
      </p:grpSp>
    </p:spTree>
    <p:extLst>
      <p:ext uri="{BB962C8B-B14F-4D97-AF65-F5344CB8AC3E}">
        <p14:creationId xmlns:p14="http://schemas.microsoft.com/office/powerpoint/2010/main" val="743592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srcRect r="84375"/>
          <a:stretch/>
        </p:blipFill>
        <p:spPr>
          <a:xfrm>
            <a:off x="0" y="8458"/>
            <a:ext cx="1905000" cy="6858000"/>
          </a:xfrm>
          <a:prstGeom prst="rect">
            <a:avLst/>
          </a:prstGeom>
        </p:spPr>
      </p:pic>
      <p:grpSp>
        <p:nvGrpSpPr>
          <p:cNvPr id="5" name="Группа 4"/>
          <p:cNvGrpSpPr/>
          <p:nvPr/>
        </p:nvGrpSpPr>
        <p:grpSpPr>
          <a:xfrm>
            <a:off x="2262188" y="345819"/>
            <a:ext cx="9439274" cy="1243125"/>
            <a:chOff x="0" y="33666"/>
            <a:chExt cx="9439274" cy="1243125"/>
          </a:xfrm>
        </p:grpSpPr>
        <p:sp>
          <p:nvSpPr>
            <p:cNvPr id="12" name="Скругленный прямоугольник 11"/>
            <p:cNvSpPr/>
            <p:nvPr/>
          </p:nvSpPr>
          <p:spPr>
            <a:xfrm>
              <a:off x="0" y="33666"/>
              <a:ext cx="9439274" cy="1243125"/>
            </a:xfrm>
            <a:prstGeom prst="roundRect">
              <a:avLst/>
            </a:prstGeom>
            <a:solidFill>
              <a:schemeClr val="bg1"/>
            </a:solidFill>
            <a:ln w="19050" cmpd="sng">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Скругленный прямоугольник 4"/>
            <p:cNvSpPr txBox="1"/>
            <p:nvPr/>
          </p:nvSpPr>
          <p:spPr>
            <a:xfrm>
              <a:off x="60684" y="94350"/>
              <a:ext cx="9317906" cy="11217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defTabSz="889000">
                <a:lnSpc>
                  <a:spcPct val="90000"/>
                </a:lnSpc>
                <a:spcBef>
                  <a:spcPct val="0"/>
                </a:spcBef>
                <a:spcAft>
                  <a:spcPct val="35000"/>
                </a:spcAft>
              </a:pPr>
              <a:r>
                <a:rPr lang="ru-RU" sz="2000" dirty="0">
                  <a:solidFill>
                    <a:prstClr val="black"/>
                  </a:solidFill>
                  <a:latin typeface="Calibri"/>
                </a:rPr>
                <a:t>Продажность должностных лиц и общественных деятелей.</a:t>
              </a:r>
            </a:p>
          </p:txBody>
        </p:sp>
      </p:grpSp>
      <p:grpSp>
        <p:nvGrpSpPr>
          <p:cNvPr id="6" name="Группа 5"/>
          <p:cNvGrpSpPr/>
          <p:nvPr/>
        </p:nvGrpSpPr>
        <p:grpSpPr>
          <a:xfrm>
            <a:off x="2262188" y="1682127"/>
            <a:ext cx="9440938" cy="1613936"/>
            <a:chOff x="0" y="834401"/>
            <a:chExt cx="9440938" cy="1613936"/>
          </a:xfrm>
        </p:grpSpPr>
        <p:sp>
          <p:nvSpPr>
            <p:cNvPr id="10" name="Скругленный прямоугольник 9"/>
            <p:cNvSpPr/>
            <p:nvPr/>
          </p:nvSpPr>
          <p:spPr>
            <a:xfrm>
              <a:off x="0" y="834401"/>
              <a:ext cx="9439274" cy="161393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Скругленный прямоугольник 6"/>
            <p:cNvSpPr txBox="1"/>
            <p:nvPr/>
          </p:nvSpPr>
          <p:spPr>
            <a:xfrm>
              <a:off x="159236" y="991973"/>
              <a:ext cx="9281702" cy="14563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just" defTabSz="889000">
                <a:lnSpc>
                  <a:spcPct val="90000"/>
                </a:lnSpc>
                <a:spcBef>
                  <a:spcPct val="0"/>
                </a:spcBef>
                <a:spcAft>
                  <a:spcPct val="35000"/>
                </a:spcAft>
              </a:pPr>
              <a:r>
                <a:rPr lang="ru-RU" sz="2000" dirty="0">
                  <a:solidFill>
                    <a:prstClr val="white"/>
                  </a:solidFill>
                  <a:latin typeface="Calibri"/>
                </a:rPr>
                <a:t>«Конвенция Совета Европы об уголовной ответственности за коррупцию» (1998) понимает под коррупцией активный и пассивный подкуп членов национальных и иностранных публичных собраний, судей, должностных лиц международных организаций и членов международных парламентских собраний, злоупотребление влиянием в корыстных целях, подкуп в частном секторе.</a:t>
              </a:r>
            </a:p>
          </p:txBody>
        </p:sp>
      </p:grpSp>
      <p:grpSp>
        <p:nvGrpSpPr>
          <p:cNvPr id="7" name="Группа 6"/>
          <p:cNvGrpSpPr/>
          <p:nvPr/>
        </p:nvGrpSpPr>
        <p:grpSpPr>
          <a:xfrm>
            <a:off x="2262188" y="3389250"/>
            <a:ext cx="9439274" cy="3202050"/>
            <a:chOff x="0" y="2541524"/>
            <a:chExt cx="9439274" cy="3202050"/>
          </a:xfrm>
        </p:grpSpPr>
        <p:sp>
          <p:nvSpPr>
            <p:cNvPr id="8" name="Скругленный прямоугольник 7"/>
            <p:cNvSpPr/>
            <p:nvPr/>
          </p:nvSpPr>
          <p:spPr>
            <a:xfrm>
              <a:off x="0" y="2541524"/>
              <a:ext cx="9439274" cy="3202050"/>
            </a:xfrm>
            <a:prstGeom prst="roundRect">
              <a:avLst/>
            </a:prstGeom>
            <a:solidFill>
              <a:srgbClr val="C00000">
                <a:alpha val="57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Скругленный прямоугольник 8"/>
            <p:cNvSpPr txBox="1"/>
            <p:nvPr/>
          </p:nvSpPr>
          <p:spPr>
            <a:xfrm>
              <a:off x="159236" y="3038539"/>
              <a:ext cx="9201252" cy="21999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just" defTabSz="889000">
                <a:lnSpc>
                  <a:spcPct val="90000"/>
                </a:lnSpc>
                <a:spcBef>
                  <a:spcPct val="0"/>
                </a:spcBef>
                <a:spcAft>
                  <a:spcPct val="35000"/>
                </a:spcAft>
              </a:pPr>
              <a:r>
                <a:rPr lang="ru-RU" dirty="0">
                  <a:solidFill>
                    <a:prstClr val="white"/>
                  </a:solidFill>
                  <a:latin typeface="Calibri"/>
                </a:rPr>
                <a:t>В законодательстве РФ можно выделить три вида коррупционных правонарушений: гражданско-правовые, учебно-административные и уголовные. Особую опасность представляют уголовные коррупционные деяния. В УК РФ установлена уголовная ответственность за злоупотребление должностными полномочиями, превышение должностных полномочий, незаконное участие должностных лиц в предпринимательской деятельности, получение и дачу взятки, служебный подлог, присвоение или растрату имущества, вверенного виновному, с использованием служебного положения, а также злоупотребление полномочиями, их превышение и подкуп в коммерческих и иных организациях. В последние годы появились новые формы коррупции: коррупционный лоббизм, фаворитизм, протекционизм, взносы на политические цели, инвестирование «своих» коммерческих структур за счет государственного бюджета и прочее.</a:t>
              </a:r>
            </a:p>
          </p:txBody>
        </p:sp>
      </p:grpSp>
    </p:spTree>
    <p:extLst>
      <p:ext uri="{BB962C8B-B14F-4D97-AF65-F5344CB8AC3E}">
        <p14:creationId xmlns:p14="http://schemas.microsoft.com/office/powerpoint/2010/main" val="3333783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srcRect r="84375"/>
          <a:stretch/>
        </p:blipFill>
        <p:spPr>
          <a:xfrm>
            <a:off x="0" y="8458"/>
            <a:ext cx="1905000" cy="6858000"/>
          </a:xfrm>
          <a:prstGeom prst="rect">
            <a:avLst/>
          </a:prstGeom>
        </p:spPr>
      </p:pic>
      <p:graphicFrame>
        <p:nvGraphicFramePr>
          <p:cNvPr id="3" name="Схема 2"/>
          <p:cNvGraphicFramePr/>
          <p:nvPr/>
        </p:nvGraphicFramePr>
        <p:xfrm>
          <a:off x="2133604" y="1455443"/>
          <a:ext cx="9791699" cy="3964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4556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srcRect r="84375"/>
          <a:stretch/>
        </p:blipFill>
        <p:spPr>
          <a:xfrm>
            <a:off x="0" y="8458"/>
            <a:ext cx="1905000" cy="6858000"/>
          </a:xfrm>
          <a:prstGeom prst="rect">
            <a:avLst/>
          </a:prstGeom>
        </p:spPr>
      </p:pic>
      <p:sp>
        <p:nvSpPr>
          <p:cNvPr id="5" name="Прямоугольник 4"/>
          <p:cNvSpPr/>
          <p:nvPr/>
        </p:nvSpPr>
        <p:spPr>
          <a:xfrm>
            <a:off x="1997476" y="344303"/>
            <a:ext cx="9546827" cy="5632311"/>
          </a:xfrm>
          <a:prstGeom prst="rect">
            <a:avLst/>
          </a:prstGeom>
          <a:ln w="38100" cmpd="dbl">
            <a:solidFill>
              <a:srgbClr val="C00000"/>
            </a:solidFill>
          </a:ln>
        </p:spPr>
        <p:txBody>
          <a:bodyPr wrap="square">
            <a:spAutoFit/>
          </a:bodyPr>
          <a:lstStyle/>
          <a:p>
            <a:pPr algn="just"/>
            <a:r>
              <a:rPr lang="ru-RU" b="1" dirty="0">
                <a:solidFill>
                  <a:srgbClr val="000000"/>
                </a:solidFill>
                <a:latin typeface="Microsoft YaHei Light" panose="020B0502040204020203" pitchFamily="34" charset="-122"/>
                <a:ea typeface="Microsoft YaHei Light" panose="020B0502040204020203" pitchFamily="34" charset="-122"/>
              </a:rPr>
              <a:t>История коррупции в России.</a:t>
            </a:r>
          </a:p>
          <a:p>
            <a:pPr algn="just"/>
            <a:r>
              <a:rPr lang="ru-RU" dirty="0">
                <a:solidFill>
                  <a:srgbClr val="000000"/>
                </a:solidFill>
                <a:latin typeface="Microsoft YaHei Light" panose="020B0502040204020203" pitchFamily="34" charset="-122"/>
                <a:ea typeface="Microsoft YaHei Light" panose="020B0502040204020203" pitchFamily="34" charset="-122"/>
              </a:rPr>
              <a:t>XIII – первое упоминание о мздоимстве (коррупции).</a:t>
            </a:r>
          </a:p>
          <a:p>
            <a:pPr algn="just"/>
            <a:r>
              <a:rPr lang="ru-RU" dirty="0">
                <a:solidFill>
                  <a:srgbClr val="000000"/>
                </a:solidFill>
                <a:latin typeface="Microsoft YaHei Light" panose="020B0502040204020203" pitchFamily="34" charset="-122"/>
                <a:ea typeface="Microsoft YaHei Light" panose="020B0502040204020203" pitchFamily="34" charset="-122"/>
              </a:rPr>
              <a:t>XV век – законодательное ее ограничение при Иване III, он попытался законом ограничить действия любителей «запустить лапу» в государственную казну.</a:t>
            </a:r>
          </a:p>
          <a:p>
            <a:pPr algn="just"/>
            <a:r>
              <a:rPr lang="ru-RU" dirty="0">
                <a:solidFill>
                  <a:srgbClr val="000000"/>
                </a:solidFill>
                <a:latin typeface="Microsoft YaHei Light" panose="020B0502040204020203" pitchFamily="34" charset="-122"/>
                <a:ea typeface="Microsoft YaHei Light" panose="020B0502040204020203" pitchFamily="34" charset="-122"/>
              </a:rPr>
              <a:t>XVI век – вводилась смертная казнь за взятки. Время правления Ивана IV.</a:t>
            </a:r>
          </a:p>
          <a:p>
            <a:pPr algn="just"/>
            <a:r>
              <a:rPr lang="ru-RU" dirty="0">
                <a:solidFill>
                  <a:srgbClr val="000000"/>
                </a:solidFill>
                <a:latin typeface="Microsoft YaHei Light" panose="020B0502040204020203" pitchFamily="34" charset="-122"/>
                <a:ea typeface="Microsoft YaHei Light" panose="020B0502040204020203" pitchFamily="34" charset="-122"/>
              </a:rPr>
              <a:t>XVII век – по Соборному Уложению 1649г. (Алексей Михайлович).                                Наказание за преступление, попадающее под понятие коррупция.</a:t>
            </a:r>
          </a:p>
          <a:p>
            <a:pPr algn="just"/>
            <a:r>
              <a:rPr lang="ru-RU" dirty="0">
                <a:solidFill>
                  <a:srgbClr val="000000"/>
                </a:solidFill>
                <a:latin typeface="Microsoft YaHei Light" panose="020B0502040204020203" pitchFamily="34" charset="-122"/>
                <a:ea typeface="Microsoft YaHei Light" panose="020B0502040204020203" pitchFamily="34" charset="-122"/>
              </a:rPr>
              <a:t>XVIII век – должное внимание борьбе с коррупцией уделял император Петр </a:t>
            </a:r>
            <a:r>
              <a:rPr lang="en-US" dirty="0">
                <a:solidFill>
                  <a:srgbClr val="000000"/>
                </a:solidFill>
                <a:latin typeface="Microsoft YaHei Light" panose="020B0502040204020203" pitchFamily="34" charset="-122"/>
                <a:ea typeface="Microsoft YaHei Light" panose="020B0502040204020203" pitchFamily="34" charset="-122"/>
              </a:rPr>
              <a:t>I</a:t>
            </a:r>
            <a:r>
              <a:rPr lang="ru-RU" dirty="0">
                <a:solidFill>
                  <a:srgbClr val="000000"/>
                </a:solidFill>
                <a:latin typeface="Microsoft YaHei Light" panose="020B0502040204020203" pitchFamily="34" charset="-122"/>
                <a:ea typeface="Microsoft YaHei Light" panose="020B0502040204020203" pitchFamily="34" charset="-122"/>
              </a:rPr>
              <a:t>.                       Так, после многолетнего следствия был обвинен в противозаконных действиях                     и повешен при всем честном народе сибирский губернатор Гагарин. А потом, через три года, четвертовали за взяточничество обер - фискала Нестерова, человека который изобличил Гагарина. Однако государственные мужи, даже под страхом столь мучительной казни, продолжали использовать свое служебное положение в целях личной наживы. С 1826г. при Николае I коррупция стала механизмом государственного управления. В 1845г было издано «Уложение о наказаниях уголовных и исправительных» где в статье 372 предусматривалось наказание за лихоимство (принятие чиновником подарков, лично или через посредников, без нарушения обязанностей по службе). В статьях 373-376 предусматривалась ответственность за мздоимство, то есть «получение материального подарка для совершения противоправного обязанностям службы деяния».</a:t>
            </a:r>
          </a:p>
        </p:txBody>
      </p:sp>
    </p:spTree>
    <p:extLst>
      <p:ext uri="{BB962C8B-B14F-4D97-AF65-F5344CB8AC3E}">
        <p14:creationId xmlns:p14="http://schemas.microsoft.com/office/powerpoint/2010/main" val="12975398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877</TotalTime>
  <Words>11350</Words>
  <Application>Microsoft Office PowerPoint</Application>
  <PresentationFormat>Широкоэкранный</PresentationFormat>
  <Paragraphs>829</Paragraphs>
  <Slides>35</Slides>
  <Notes>0</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2</vt:i4>
      </vt:variant>
      <vt:variant>
        <vt:lpstr>Заголовки слайдов</vt:lpstr>
      </vt:variant>
      <vt:variant>
        <vt:i4>35</vt:i4>
      </vt:variant>
    </vt:vector>
  </HeadingPairs>
  <TitlesOfParts>
    <vt:vector size="49" baseType="lpstr">
      <vt:lpstr>Microsoft JhengHei</vt:lpstr>
      <vt:lpstr>Microsoft YaHei Light</vt:lpstr>
      <vt:lpstr>Arial</vt:lpstr>
      <vt:lpstr>Bookman Old Style</vt:lpstr>
      <vt:lpstr>Calibri</vt:lpstr>
      <vt:lpstr>Calibri Light</vt:lpstr>
      <vt:lpstr>Century Gothic</vt:lpstr>
      <vt:lpstr>Courier New</vt:lpstr>
      <vt:lpstr>Palatino Linotype</vt:lpstr>
      <vt:lpstr>Roboto</vt:lpstr>
      <vt:lpstr>Symbol</vt:lpstr>
      <vt:lpstr>Times New Roman</vt:lpstr>
      <vt:lpstr>Исполнительная</vt:lpstr>
      <vt:lpstr>Тема Office</vt:lpstr>
      <vt:lpstr>  </vt:lpstr>
      <vt:lpstr>О чем гласит народная мудрость…</vt:lpstr>
      <vt:lpstr>25 декабря 2008 года Президентом РФ Д.А. Медведевым подписан принятый ГосДумой и одобренный Советом Федерации Федеральный закон                                       " О противодействии коррупции" № 273-ФЗ.  Федеральный закон конкретизировал понятие коррупции как злоупотребление служебным положением, дачу взятки, получение взятки, злоупотребление полномочиями,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 ценностей, иного имущества или услуг имущественного характера, иных имущественных прав для себя и для третьих лиц либо незаконное предоставление такой выгоды указанному лицу другими физическими лицами.  Закон определил правовую, организационную основу и основные принципы противодействия коррупции, а также основные направления деятельности государственных органов по повышению эффективности                              противодействия коррупции.</vt:lpstr>
      <vt:lpstr>Правительство Ростовской области: телефон «горячей линии»: (863) 240-72-36  Следственное управление Следственного комитета Российской Федерации по Ростовской области: телефонная линия "ОСТАНОВИМ КОРРУПЦИЮ" (863) 227-02-32  Прокуратура Ростовской области: дежурный прокурор: тел. (863) 262-47-76 телефон доверия: тел. (863) 262-47-76 электронный адрес: mail_prok@donpac.ru  Главное управление МВД России по Ростовской области: телефон дежурной части ГУМВД: (863) 249-33-44, 249-34-01, 262-54-09 (факс).  Консультацию по вопросам противодействия коррупции, записаться на прием к специалисту в дистанционном формате, сообщить о фактах нарушения антикоррупционного законодательства можно по телефону горячей линии комитета по молодежной политике Ростовской области:                         8 (863) 244 23 43, kmpro@donmolodoy.ru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Алгоритм действий, обязанность работников                                    ГАУ РО «Донволонтер» в связи с предупреждением                             и противодействием коррупции: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user201</cp:lastModifiedBy>
  <cp:revision>26</cp:revision>
  <dcterms:created xsi:type="dcterms:W3CDTF">2020-12-08T17:58:13Z</dcterms:created>
  <dcterms:modified xsi:type="dcterms:W3CDTF">2021-08-04T11:07:52Z</dcterms:modified>
</cp:coreProperties>
</file>